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9" r:id="rId1"/>
    <p:sldMasterId id="2147483910" r:id="rId2"/>
  </p:sldMasterIdLst>
  <p:notesMasterIdLst>
    <p:notesMasterId r:id="rId56"/>
  </p:notesMasterIdLst>
  <p:handoutMasterIdLst>
    <p:handoutMasterId r:id="rId57"/>
  </p:handoutMasterIdLst>
  <p:sldIdLst>
    <p:sldId id="569" r:id="rId3"/>
    <p:sldId id="257" r:id="rId4"/>
    <p:sldId id="565" r:id="rId5"/>
    <p:sldId id="570" r:id="rId6"/>
    <p:sldId id="625" r:id="rId7"/>
    <p:sldId id="337" r:id="rId8"/>
    <p:sldId id="626" r:id="rId9"/>
    <p:sldId id="614" r:id="rId10"/>
    <p:sldId id="615" r:id="rId11"/>
    <p:sldId id="400" r:id="rId12"/>
    <p:sldId id="593" r:id="rId13"/>
    <p:sldId id="476" r:id="rId14"/>
    <p:sldId id="621" r:id="rId15"/>
    <p:sldId id="561" r:id="rId16"/>
    <p:sldId id="563" r:id="rId17"/>
    <p:sldId id="345" r:id="rId18"/>
    <p:sldId id="616" r:id="rId19"/>
    <p:sldId id="600" r:id="rId20"/>
    <p:sldId id="559" r:id="rId21"/>
    <p:sldId id="522" r:id="rId22"/>
    <p:sldId id="605" r:id="rId23"/>
    <p:sldId id="549" r:id="rId24"/>
    <p:sldId id="524" r:id="rId25"/>
    <p:sldId id="630" r:id="rId26"/>
    <p:sldId id="631" r:id="rId27"/>
    <p:sldId id="578" r:id="rId28"/>
    <p:sldId id="629" r:id="rId29"/>
    <p:sldId id="577" r:id="rId30"/>
    <p:sldId id="628" r:id="rId31"/>
    <p:sldId id="622" r:id="rId32"/>
    <p:sldId id="572" r:id="rId33"/>
    <p:sldId id="513" r:id="rId34"/>
    <p:sldId id="511" r:id="rId35"/>
    <p:sldId id="632" r:id="rId36"/>
    <p:sldId id="552" r:id="rId37"/>
    <p:sldId id="617" r:id="rId38"/>
    <p:sldId id="535" r:id="rId39"/>
    <p:sldId id="555" r:id="rId40"/>
    <p:sldId id="633" r:id="rId41"/>
    <p:sldId id="536" r:id="rId42"/>
    <p:sldId id="619" r:id="rId43"/>
    <p:sldId id="620" r:id="rId44"/>
    <p:sldId id="581" r:id="rId45"/>
    <p:sldId id="582" r:id="rId46"/>
    <p:sldId id="623" r:id="rId47"/>
    <p:sldId id="584" r:id="rId48"/>
    <p:sldId id="585" r:id="rId49"/>
    <p:sldId id="587" r:id="rId50"/>
    <p:sldId id="634" r:id="rId51"/>
    <p:sldId id="588" r:id="rId52"/>
    <p:sldId id="567" r:id="rId53"/>
    <p:sldId id="627" r:id="rId54"/>
    <p:sldId id="635" r:id="rId55"/>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C947"/>
    <a:srgbClr val="ACD7C9"/>
    <a:srgbClr val="2C213E"/>
    <a:srgbClr val="045C64"/>
    <a:srgbClr val="193537"/>
    <a:srgbClr val="192736"/>
    <a:srgbClr val="1935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snapToObjects="1">
      <p:cViewPr varScale="1">
        <p:scale>
          <a:sx n="124" d="100"/>
          <a:sy n="124" d="100"/>
        </p:scale>
        <p:origin x="544" y="168"/>
      </p:cViewPr>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3" d="100"/>
          <a:sy n="83" d="100"/>
        </p:scale>
        <p:origin x="399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custT="1"/>
      <dgm:spPr>
        <a:ln>
          <a:noFill/>
        </a:ln>
      </dgm:spPr>
      <dgm:t>
        <a:bodyPr/>
        <a:lstStyle/>
        <a:p>
          <a:r>
            <a:rPr lang="en-US" sz="1800" dirty="0"/>
            <a:t>Intermediary_file_1.txt</a:t>
          </a:r>
        </a:p>
      </dgm:t>
    </dgm:pt>
    <dgm:pt modelId="{78A767CC-1741-0843-965D-3CE4D9278F17}" type="parTrans" cxnId="{11850742-7AFC-654D-A3F3-2C271B8CD994}">
      <dgm:prSet/>
      <dgm:spPr/>
      <dgm:t>
        <a:bodyPr/>
        <a:lstStyle/>
        <a:p>
          <a:endParaRPr lang="en-US" sz="1800"/>
        </a:p>
      </dgm:t>
    </dgm:pt>
    <dgm:pt modelId="{C725EB90-7D6D-624F-BB6C-454205D07882}" type="sibTrans" cxnId="{11850742-7AFC-654D-A3F3-2C271B8CD994}">
      <dgm:prSet custT="1"/>
      <dgm:spPr/>
      <dgm:t>
        <a:bodyPr/>
        <a:lstStyle/>
        <a:p>
          <a:endParaRPr lang="en-US" sz="1800"/>
        </a:p>
      </dgm:t>
    </dgm:pt>
    <dgm:pt modelId="{3D0E4A71-3559-6F41-82EF-4399AAF3F665}">
      <dgm:prSet phldrT="[Text]" custT="1"/>
      <dgm:spPr/>
      <dgm:t>
        <a:bodyPr/>
        <a:lstStyle/>
        <a:p>
          <a:r>
            <a:rPr lang="en-US" sz="1800" dirty="0"/>
            <a:t>Process 2</a:t>
          </a:r>
        </a:p>
      </dgm:t>
    </dgm:pt>
    <dgm:pt modelId="{CE2C5B43-01EB-9247-8F63-33401C75BA22}" type="parTrans" cxnId="{1EB96A22-7123-344A-8E1E-305250BE80FE}">
      <dgm:prSet/>
      <dgm:spPr/>
      <dgm:t>
        <a:bodyPr/>
        <a:lstStyle/>
        <a:p>
          <a:endParaRPr lang="en-US" sz="1800"/>
        </a:p>
      </dgm:t>
    </dgm:pt>
    <dgm:pt modelId="{F46FD193-A56F-674B-A5EF-160928253438}" type="sibTrans" cxnId="{1EB96A22-7123-344A-8E1E-305250BE80FE}">
      <dgm:prSet custT="1"/>
      <dgm:spPr/>
      <dgm:t>
        <a:bodyPr/>
        <a:lstStyle/>
        <a:p>
          <a:endParaRPr lang="en-US" sz="1800"/>
        </a:p>
      </dgm:t>
    </dgm:pt>
    <dgm:pt modelId="{438F6A36-A432-B943-B012-9C9B9FA5A885}">
      <dgm:prSet phldrT="[Text]" custT="1"/>
      <dgm:spPr>
        <a:ln>
          <a:noFill/>
        </a:ln>
      </dgm:spPr>
      <dgm:t>
        <a:bodyPr/>
        <a:lstStyle/>
        <a:p>
          <a:r>
            <a:rPr lang="en-US" sz="1800" dirty="0"/>
            <a:t>Intermediary_file_2.csv</a:t>
          </a:r>
        </a:p>
      </dgm:t>
    </dgm:pt>
    <dgm:pt modelId="{1D533D93-C634-304E-8514-70CAF93F4945}" type="parTrans" cxnId="{4941676E-1CC8-734E-80B7-004A407D9D9E}">
      <dgm:prSet/>
      <dgm:spPr/>
      <dgm:t>
        <a:bodyPr/>
        <a:lstStyle/>
        <a:p>
          <a:endParaRPr lang="en-US" sz="1800"/>
        </a:p>
      </dgm:t>
    </dgm:pt>
    <dgm:pt modelId="{B949C7BA-55DA-7C4A-9A70-2C84ACBCF86B}" type="sibTrans" cxnId="{4941676E-1CC8-734E-80B7-004A407D9D9E}">
      <dgm:prSet custT="1"/>
      <dgm:spPr/>
      <dgm:t>
        <a:bodyPr/>
        <a:lstStyle/>
        <a:p>
          <a:endParaRPr lang="en-US" sz="1800"/>
        </a:p>
      </dgm:t>
    </dgm:pt>
    <dgm:pt modelId="{44CDF938-2425-FF4F-85B3-425F6EAB454E}">
      <dgm:prSet phldrT="[Text]" custT="1"/>
      <dgm:spPr>
        <a:noFill/>
        <a:ln>
          <a:noFill/>
        </a:ln>
      </dgm:spPr>
      <dgm:t>
        <a:bodyPr/>
        <a:lstStyle/>
        <a:p>
          <a:r>
            <a:rPr lang="en-US" sz="1800" dirty="0" err="1"/>
            <a:t>input_data.txt</a:t>
          </a:r>
          <a:endParaRPr lang="en-US" sz="1800" dirty="0"/>
        </a:p>
      </dgm:t>
    </dgm:pt>
    <dgm:pt modelId="{62E42C04-2EB1-6844-ABBB-2943F94AF1E4}" type="parTrans" cxnId="{104EA625-1EC7-564E-967E-F317A16F26A8}">
      <dgm:prSet/>
      <dgm:spPr/>
      <dgm:t>
        <a:bodyPr/>
        <a:lstStyle/>
        <a:p>
          <a:endParaRPr lang="sv-SE" sz="1800"/>
        </a:p>
      </dgm:t>
    </dgm:pt>
    <dgm:pt modelId="{172A6017-A754-1E42-B064-0DF06E4F17B6}" type="sibTrans" cxnId="{104EA625-1EC7-564E-967E-F317A16F26A8}">
      <dgm:prSet custT="1"/>
      <dgm:spPr/>
      <dgm:t>
        <a:bodyPr/>
        <a:lstStyle/>
        <a:p>
          <a:endParaRPr lang="sv-SE" sz="1800"/>
        </a:p>
      </dgm:t>
    </dgm:pt>
    <dgm:pt modelId="{B417EA5F-2296-A147-9FDF-EDA41B1E9EE9}">
      <dgm:prSet phldrT="[Text]" custT="1"/>
      <dgm:spPr>
        <a:noFill/>
      </dgm:spPr>
      <dgm:t>
        <a:bodyPr/>
        <a:lstStyle/>
        <a:p>
          <a:r>
            <a:rPr lang="en-US" sz="1800" dirty="0"/>
            <a:t>Process 1</a:t>
          </a:r>
        </a:p>
      </dgm:t>
    </dgm:pt>
    <dgm:pt modelId="{92C89E69-360A-3844-9404-2B808F1AEA27}" type="parTrans" cxnId="{E2AD8307-8605-E54F-8A5F-58BFD880C5C6}">
      <dgm:prSet/>
      <dgm:spPr/>
      <dgm:t>
        <a:bodyPr/>
        <a:lstStyle/>
        <a:p>
          <a:endParaRPr lang="sv-SE" sz="1800"/>
        </a:p>
      </dgm:t>
    </dgm:pt>
    <dgm:pt modelId="{0831C494-9D41-D543-B6BF-9E3F993709FF}" type="sibTrans" cxnId="{E2AD8307-8605-E54F-8A5F-58BFD880C5C6}">
      <dgm:prSet custT="1"/>
      <dgm:spPr/>
      <dgm:t>
        <a:bodyPr/>
        <a:lstStyle/>
        <a:p>
          <a:endParaRPr lang="sv-SE" sz="1800"/>
        </a:p>
      </dgm:t>
    </dgm:pt>
    <dgm:pt modelId="{44798558-176B-6F4B-9FE7-7F7032FE0C9E}">
      <dgm:prSet phldrT="[Text]" custT="1"/>
      <dgm:spPr/>
      <dgm:t>
        <a:bodyPr/>
        <a:lstStyle/>
        <a:p>
          <a:r>
            <a:rPr lang="en-US" sz="1800" dirty="0"/>
            <a:t>Process 3</a:t>
          </a:r>
        </a:p>
      </dgm:t>
    </dgm:pt>
    <dgm:pt modelId="{CE44453F-91F9-6046-BDCA-DD17076D6B75}" type="parTrans" cxnId="{84EE6328-6FB9-024D-A6B3-09EBD3A17162}">
      <dgm:prSet/>
      <dgm:spPr/>
      <dgm:t>
        <a:bodyPr/>
        <a:lstStyle/>
        <a:p>
          <a:endParaRPr lang="sv-SE" sz="1800"/>
        </a:p>
      </dgm:t>
    </dgm:pt>
    <dgm:pt modelId="{659C5ABF-4A05-C942-BFFC-AC6D006DB5F6}" type="sibTrans" cxnId="{84EE6328-6FB9-024D-A6B3-09EBD3A17162}">
      <dgm:prSet custT="1"/>
      <dgm:spPr/>
      <dgm:t>
        <a:bodyPr/>
        <a:lstStyle/>
        <a:p>
          <a:endParaRPr lang="sv-SE" sz="1800"/>
        </a:p>
      </dgm:t>
    </dgm:pt>
    <dgm:pt modelId="{C5F87254-BCF5-3645-A3B0-02A8EB420A59}">
      <dgm:prSet phldrT="[Text]" custT="1"/>
      <dgm:spPr>
        <a:ln>
          <a:noFill/>
        </a:ln>
      </dgm:spPr>
      <dgm:t>
        <a:bodyPr/>
        <a:lstStyle/>
        <a:p>
          <a:r>
            <a:rPr lang="en-US" sz="1800" dirty="0" err="1"/>
            <a:t>output.pdf</a:t>
          </a:r>
          <a:endParaRPr lang="en-US" sz="1800" dirty="0"/>
        </a:p>
      </dgm:t>
    </dgm:pt>
    <dgm:pt modelId="{BDFA2843-B6C2-BF42-85D5-84AE1CBF8E29}" type="parTrans" cxnId="{D3DEDDFF-2C02-0740-9345-4092BF0FA1FE}">
      <dgm:prSet/>
      <dgm:spPr/>
      <dgm:t>
        <a:bodyPr/>
        <a:lstStyle/>
        <a:p>
          <a:endParaRPr lang="sv-SE" sz="1800"/>
        </a:p>
      </dgm:t>
    </dgm:pt>
    <dgm:pt modelId="{9C5F5E2B-CFCA-0D4A-88D8-2A8DA7D87FFD}" type="sibTrans" cxnId="{D3DEDDFF-2C02-0740-9345-4092BF0FA1FE}">
      <dgm:prSet/>
      <dgm:spPr/>
      <dgm:t>
        <a:bodyPr/>
        <a:lstStyle/>
        <a:p>
          <a:endParaRPr lang="sv-SE" sz="1800"/>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custScaleX="158056">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custScaleX="158056">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VariantCalling</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rgbClr val="89AE00"/>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91E8EF2C-C745-E743-A820-455919B713B3}">
      <dgm:prSet phldrT="[Text]"/>
      <dgm:spPr>
        <a:ln>
          <a:noFill/>
        </a:ln>
      </dgm:spPr>
      <dgm:t>
        <a:bodyPr/>
        <a:lstStyle/>
        <a:p>
          <a:r>
            <a:rPr lang="sv-SE" b="0" i="0" u="none" dirty="0"/>
            <a:t>HG00097</a:t>
          </a:r>
          <a:r>
            <a:rPr lang="en-US" dirty="0"/>
            <a:t>.</a:t>
          </a:r>
          <a:r>
            <a:rPr lang="en-US" dirty="0" err="1"/>
            <a:t>vcf</a:t>
          </a:r>
          <a:endParaRPr lang="en-US" dirty="0"/>
        </a:p>
      </dgm:t>
    </dgm:pt>
    <dgm:pt modelId="{7C0349A9-C91D-8F4E-A727-560E17BFE790}" type="parTrans" cxnId="{7EA51FAA-13FC-B14F-B0A2-1EB6DB36D574}">
      <dgm:prSet/>
      <dgm:spPr/>
      <dgm:t>
        <a:bodyPr/>
        <a:lstStyle/>
        <a:p>
          <a:endParaRPr lang="sv-SE"/>
        </a:p>
      </dgm:t>
    </dgm:pt>
    <dgm:pt modelId="{B5E046C1-D247-CD4A-81A5-C92C521FE9A0}" type="sibTrans" cxnId="{7EA51FAA-13FC-B14F-B0A2-1EB6DB36D574}">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86E9699D-C5F9-4E44-B1C0-986B52C2D293}" type="pres">
      <dgm:prSet presAssocID="{B949C7BA-55DA-7C4A-9A70-2C84ACBCF86B}" presName="sibTrans" presStyleLbl="sibTrans2D1" presStyleIdx="3" presStyleCnt="4"/>
      <dgm:spPr/>
    </dgm:pt>
    <dgm:pt modelId="{25C08FAD-F8C6-7342-8439-6A1DA31F5E4B}" type="pres">
      <dgm:prSet presAssocID="{B949C7BA-55DA-7C4A-9A70-2C84ACBCF86B}" presName="connectorText" presStyleLbl="sibTrans2D1" presStyleIdx="3" presStyleCnt="4"/>
      <dgm:spPr/>
    </dgm:pt>
    <dgm:pt modelId="{591960D2-A7A4-DC49-B26A-61208A5B5EC4}" type="pres">
      <dgm:prSet presAssocID="{91E8EF2C-C745-E743-A820-455919B713B3}"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9C476BA7-8BD1-CD47-A670-AC86A8FC1318}" type="presOf" srcId="{B949C7BA-55DA-7C4A-9A70-2C84ACBCF86B}" destId="{25C08FAD-F8C6-7342-8439-6A1DA31F5E4B}" srcOrd="1" destOrd="0" presId="urn:microsoft.com/office/officeart/2005/8/layout/process2"/>
    <dgm:cxn modelId="{7EA51FAA-13FC-B14F-B0A2-1EB6DB36D574}" srcId="{033269AF-3438-AD40-AE99-E85C4961387D}" destId="{91E8EF2C-C745-E743-A820-455919B713B3}" srcOrd="4" destOrd="0" parTransId="{7C0349A9-C91D-8F4E-A727-560E17BFE790}" sibTransId="{B5E046C1-D247-CD4A-81A5-C92C521FE9A0}"/>
    <dgm:cxn modelId="{D4E50AB1-2DAD-8E44-9E2E-F8032FAB6E2E}" type="presOf" srcId="{91E8EF2C-C745-E743-A820-455919B713B3}" destId="{591960D2-A7A4-DC49-B26A-61208A5B5EC4}" srcOrd="0" destOrd="0" presId="urn:microsoft.com/office/officeart/2005/8/layout/process2"/>
    <dgm:cxn modelId="{288247B5-3290-AF47-B258-CFD5740A8139}" type="presOf" srcId="{B949C7BA-55DA-7C4A-9A70-2C84ACBCF86B}" destId="{86E9699D-C5F9-4E44-B1C0-986B52C2D293}"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99C00444-661A-0F4C-AA17-0D2EE451C25B}" type="presParOf" srcId="{8C5748C0-5B17-A049-97F2-D3797F152837}" destId="{86E9699D-C5F9-4E44-B1C0-986B52C2D293}" srcOrd="7" destOrd="0" presId="urn:microsoft.com/office/officeart/2005/8/layout/process2"/>
    <dgm:cxn modelId="{F2051E90-320D-6A40-8D69-97A7A608071F}" type="presParOf" srcId="{86E9699D-C5F9-4E44-B1C0-986B52C2D293}" destId="{25C08FAD-F8C6-7342-8439-6A1DA31F5E4B}" srcOrd="0" destOrd="0" presId="urn:microsoft.com/office/officeart/2005/8/layout/process2"/>
    <dgm:cxn modelId="{A7382341-9125-0E47-B6D7-A99F93000A76}" type="presParOf" srcId="{8C5748C0-5B17-A049-97F2-D3797F152837}" destId="{591960D2-A7A4-DC49-B26A-61208A5B5EC4}"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no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solidFill>
          <a:srgbClr val="89AE00"/>
        </a:solidFill>
        <a:ln>
          <a:no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C429ADE6-26B7-7443-966A-94972F73AA6C}">
      <dgm:prSet phldrT="[Text]"/>
      <dgm:spPr>
        <a:ln>
          <a:noFill/>
        </a:ln>
      </dgm:spPr>
      <dgm:t>
        <a:bodyPr/>
        <a:lstStyle/>
        <a:p>
          <a:r>
            <a:rPr lang="sv-SE" b="0" i="0" u="none" dirty="0"/>
            <a:t>HG00097</a:t>
          </a:r>
          <a:r>
            <a:rPr lang="en-US" dirty="0"/>
            <a:t>.</a:t>
          </a:r>
          <a:r>
            <a:rPr lang="en-US" dirty="0" err="1"/>
            <a:t>vcf</a:t>
          </a:r>
          <a:endParaRPr lang="en-US" dirty="0"/>
        </a:p>
      </dgm:t>
    </dgm:pt>
    <dgm:pt modelId="{DE4E6B94-C9BA-4E49-AE54-7AFEB250F33A}" type="parTrans" cxnId="{912E8D8D-F4B6-AF4D-84DC-04EB017A2DFF}">
      <dgm:prSet/>
      <dgm:spPr/>
      <dgm:t>
        <a:bodyPr/>
        <a:lstStyle/>
        <a:p>
          <a:endParaRPr lang="sv-SE"/>
        </a:p>
      </dgm:t>
    </dgm:pt>
    <dgm:pt modelId="{AE415D09-78B4-A648-A3D0-85498EA3180B}" type="sibTrans" cxnId="{912E8D8D-F4B6-AF4D-84DC-04EB017A2DFF}">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A40882C2-5303-754F-8227-3E06D42C1B5F}" type="pres">
      <dgm:prSet presAssocID="{B949C7BA-55DA-7C4A-9A70-2C84ACBCF86B}" presName="sibTrans" presStyleLbl="sibTrans2D1" presStyleIdx="3" presStyleCnt="4"/>
      <dgm:spPr/>
    </dgm:pt>
    <dgm:pt modelId="{7ACC4AE4-62C3-1E4C-9E13-DFB22F3FADF6}" type="pres">
      <dgm:prSet presAssocID="{B949C7BA-55DA-7C4A-9A70-2C84ACBCF86B}" presName="connectorText" presStyleLbl="sibTrans2D1" presStyleIdx="3" presStyleCnt="4"/>
      <dgm:spPr/>
    </dgm:pt>
    <dgm:pt modelId="{3C650B5D-7D89-434A-9B76-663633D3077A}" type="pres">
      <dgm:prSet presAssocID="{C429ADE6-26B7-7443-966A-94972F73AA6C}"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912E8D8D-F4B6-AF4D-84DC-04EB017A2DFF}" srcId="{033269AF-3438-AD40-AE99-E85C4961387D}" destId="{C429ADE6-26B7-7443-966A-94972F73AA6C}" srcOrd="4" destOrd="0" parTransId="{DE4E6B94-C9BA-4E49-AE54-7AFEB250F33A}" sibTransId="{AE415D09-78B4-A648-A3D0-85498EA3180B}"/>
    <dgm:cxn modelId="{B376858F-C479-0C47-9E23-306162A3B267}" type="presOf" srcId="{172A6017-A754-1E42-B064-0DF06E4F17B6}" destId="{C9BF42DD-7B11-4E40-9497-E1EABD250674}" srcOrd="0" destOrd="0" presId="urn:microsoft.com/office/officeart/2005/8/layout/process2"/>
    <dgm:cxn modelId="{A3DE24BE-BB67-3144-8B32-0AB41F792DAF}" type="presOf" srcId="{B949C7BA-55DA-7C4A-9A70-2C84ACBCF86B}" destId="{7ACC4AE4-62C3-1E4C-9E13-DFB22F3FADF6}" srcOrd="1"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66F03DD-C3A0-4E43-9830-CCB9D0ADBF9A}" type="presOf" srcId="{C429ADE6-26B7-7443-966A-94972F73AA6C}" destId="{3C650B5D-7D89-434A-9B76-663633D3077A}"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A1222BF1-B2A3-3149-B65F-93E3C4434DEF}" type="presOf" srcId="{B949C7BA-55DA-7C4A-9A70-2C84ACBCF86B}" destId="{A40882C2-5303-754F-8227-3E06D42C1B5F}"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B32C1803-14C6-144D-93FC-866F29F0BBAE}" type="presParOf" srcId="{8C5748C0-5B17-A049-97F2-D3797F152837}" destId="{A40882C2-5303-754F-8227-3E06D42C1B5F}" srcOrd="7" destOrd="0" presId="urn:microsoft.com/office/officeart/2005/8/layout/process2"/>
    <dgm:cxn modelId="{36C9081E-3493-E243-A172-8B123C685A20}" type="presParOf" srcId="{A40882C2-5303-754F-8227-3E06D42C1B5F}" destId="{7ACC4AE4-62C3-1E4C-9E13-DFB22F3FADF6}" srcOrd="0" destOrd="0" presId="urn:microsoft.com/office/officeart/2005/8/layout/process2"/>
    <dgm:cxn modelId="{87E6FBF4-14FD-8A45-8B7D-65D064504CCB}" type="presParOf" srcId="{8C5748C0-5B17-A049-97F2-D3797F152837}" destId="{3C650B5D-7D89-434A-9B76-663633D3077A}"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VariantCalling</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953931" y="2963"/>
          <a:ext cx="1940487" cy="48512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input_data.txt</a:t>
          </a:r>
          <a:endParaRPr lang="en-US" sz="1800" kern="1200" dirty="0"/>
        </a:p>
      </dsp:txBody>
      <dsp:txXfrm>
        <a:off x="1968140" y="17172"/>
        <a:ext cx="1912069" cy="456703"/>
      </dsp:txXfrm>
    </dsp:sp>
    <dsp:sp modelId="{C9BF42DD-7B11-4E40-9497-E1EABD250674}">
      <dsp:nvSpPr>
        <dsp:cNvPr id="0" name=""/>
        <dsp:cNvSpPr/>
      </dsp:nvSpPr>
      <dsp:spPr>
        <a:xfrm rot="5400000">
          <a:off x="2833214" y="500213"/>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518405"/>
        <a:ext cx="130982" cy="127344"/>
      </dsp:txXfrm>
    </dsp:sp>
    <dsp:sp modelId="{FA156E63-B30A-234D-BA80-F46C365C0D70}">
      <dsp:nvSpPr>
        <dsp:cNvPr id="0" name=""/>
        <dsp:cNvSpPr/>
      </dsp:nvSpPr>
      <dsp:spPr>
        <a:xfrm>
          <a:off x="1953931" y="730646"/>
          <a:ext cx="1940487" cy="485121"/>
        </a:xfrm>
        <a:prstGeom prst="roundRect">
          <a:avLst>
            <a:gd name="adj" fmla="val 1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1</a:t>
          </a:r>
        </a:p>
      </dsp:txBody>
      <dsp:txXfrm>
        <a:off x="1968140" y="744855"/>
        <a:ext cx="1912069" cy="456703"/>
      </dsp:txXfrm>
    </dsp:sp>
    <dsp:sp modelId="{D863175A-CB6F-F44E-AC77-7A9B2760E9F8}">
      <dsp:nvSpPr>
        <dsp:cNvPr id="0" name=""/>
        <dsp:cNvSpPr/>
      </dsp:nvSpPr>
      <dsp:spPr>
        <a:xfrm rot="5400000">
          <a:off x="2833214" y="1227896"/>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1246088"/>
        <a:ext cx="130982" cy="127344"/>
      </dsp:txXfrm>
    </dsp:sp>
    <dsp:sp modelId="{E1F446B3-B727-EA49-9EF8-8A50A4B3721B}">
      <dsp:nvSpPr>
        <dsp:cNvPr id="0" name=""/>
        <dsp:cNvSpPr/>
      </dsp:nvSpPr>
      <dsp:spPr>
        <a:xfrm>
          <a:off x="1390646" y="1458329"/>
          <a:ext cx="306705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Intermediary_file_1.txt</a:t>
          </a:r>
        </a:p>
      </dsp:txBody>
      <dsp:txXfrm>
        <a:off x="1404855" y="1472538"/>
        <a:ext cx="3038639" cy="456703"/>
      </dsp:txXfrm>
    </dsp:sp>
    <dsp:sp modelId="{06ABA543-87B7-1149-AE03-CE7AB948660B}">
      <dsp:nvSpPr>
        <dsp:cNvPr id="0" name=""/>
        <dsp:cNvSpPr/>
      </dsp:nvSpPr>
      <dsp:spPr>
        <a:xfrm rot="5400000">
          <a:off x="2833214" y="1955579"/>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1973771"/>
        <a:ext cx="130982" cy="127344"/>
      </dsp:txXfrm>
    </dsp:sp>
    <dsp:sp modelId="{D4F55BBC-0AA4-9048-B86F-661F429757BB}">
      <dsp:nvSpPr>
        <dsp:cNvPr id="0" name=""/>
        <dsp:cNvSpPr/>
      </dsp:nvSpPr>
      <dsp:spPr>
        <a:xfrm>
          <a:off x="1953931" y="2186012"/>
          <a:ext cx="1940487" cy="48512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2</a:t>
          </a:r>
        </a:p>
      </dsp:txBody>
      <dsp:txXfrm>
        <a:off x="1968140" y="2200221"/>
        <a:ext cx="1912069" cy="456703"/>
      </dsp:txXfrm>
    </dsp:sp>
    <dsp:sp modelId="{8101AA47-DDA9-A447-BE9D-4492B028B7B4}">
      <dsp:nvSpPr>
        <dsp:cNvPr id="0" name=""/>
        <dsp:cNvSpPr/>
      </dsp:nvSpPr>
      <dsp:spPr>
        <a:xfrm rot="5400000">
          <a:off x="2833214" y="2683262"/>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2701454"/>
        <a:ext cx="130982" cy="127344"/>
      </dsp:txXfrm>
    </dsp:sp>
    <dsp:sp modelId="{428727D4-D257-D543-A8BE-83021F6A69D0}">
      <dsp:nvSpPr>
        <dsp:cNvPr id="0" name=""/>
        <dsp:cNvSpPr/>
      </dsp:nvSpPr>
      <dsp:spPr>
        <a:xfrm>
          <a:off x="1390646" y="2913695"/>
          <a:ext cx="306705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Intermediary_file_2.csv</a:t>
          </a:r>
        </a:p>
      </dsp:txBody>
      <dsp:txXfrm>
        <a:off x="1404855" y="2927904"/>
        <a:ext cx="3038639" cy="456703"/>
      </dsp:txXfrm>
    </dsp:sp>
    <dsp:sp modelId="{3FB1ABA6-9860-DF42-941A-31CADEF69D4F}">
      <dsp:nvSpPr>
        <dsp:cNvPr id="0" name=""/>
        <dsp:cNvSpPr/>
      </dsp:nvSpPr>
      <dsp:spPr>
        <a:xfrm rot="5400000">
          <a:off x="2833214" y="3410945"/>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3429137"/>
        <a:ext cx="130982" cy="127344"/>
      </dsp:txXfrm>
    </dsp:sp>
    <dsp:sp modelId="{AE1A5D09-DD17-3A44-A0BD-238AC470C405}">
      <dsp:nvSpPr>
        <dsp:cNvPr id="0" name=""/>
        <dsp:cNvSpPr/>
      </dsp:nvSpPr>
      <dsp:spPr>
        <a:xfrm>
          <a:off x="1953931" y="3641378"/>
          <a:ext cx="1940487" cy="48512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3</a:t>
          </a:r>
        </a:p>
      </dsp:txBody>
      <dsp:txXfrm>
        <a:off x="1968140" y="3655587"/>
        <a:ext cx="1912069" cy="456703"/>
      </dsp:txXfrm>
    </dsp:sp>
    <dsp:sp modelId="{425D69B2-EFB1-4144-AE49-351BB670BA4D}">
      <dsp:nvSpPr>
        <dsp:cNvPr id="0" name=""/>
        <dsp:cNvSpPr/>
      </dsp:nvSpPr>
      <dsp:spPr>
        <a:xfrm rot="5400000">
          <a:off x="2833214" y="4138628"/>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4156820"/>
        <a:ext cx="130982" cy="127344"/>
      </dsp:txXfrm>
    </dsp:sp>
    <dsp:sp modelId="{020AAF12-9014-4348-9059-E8F4128A7ACB}">
      <dsp:nvSpPr>
        <dsp:cNvPr id="0" name=""/>
        <dsp:cNvSpPr/>
      </dsp:nvSpPr>
      <dsp:spPr>
        <a:xfrm>
          <a:off x="1953931" y="4369061"/>
          <a:ext cx="194048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output.pdf</a:t>
          </a:r>
          <a:endParaRPr lang="en-US" sz="1800" kern="1200" dirty="0"/>
        </a:p>
      </dsp:txBody>
      <dsp:txXfrm>
        <a:off x="1968140" y="4383270"/>
        <a:ext cx="1912069" cy="456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hueOff val="0"/>
            <a:satOff val="0"/>
            <a:lumOff val="0"/>
            <a:alphaOff val="0"/>
          </a:schemeClr>
        </a:solidFill>
        <a:ln w="12700" cap="flat" cmpd="sng" algn="ctr">
          <a:solidFill>
            <a:srgbClr val="89AE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VariantCalling</a:t>
          </a:r>
          <a:r>
            <a:rPr lang="en-US" sz="1500" kern="1200" baseline="0" dirty="0"/>
            <a:t> </a:t>
          </a:r>
          <a:endParaRPr lang="en-US" sz="1500" kern="1200" dirty="0"/>
        </a:p>
      </dsp:txBody>
      <dsp:txXfrm>
        <a:off x="1577311" y="3146815"/>
        <a:ext cx="1496199"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rgbClr val="89AE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86E9699D-C5F9-4E44-B1C0-986B52C2D293}">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591960D2-A7A4-DC49-B26A-61208A5B5EC4}">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rgbClr val="89AE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A40882C2-5303-754F-8227-3E06D42C1B5F}">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3C650B5D-7D89-434A-9B76-663633D3077A}">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hueOff val="0"/>
            <a:satOff val="0"/>
            <a:lumOff val="0"/>
            <a:alphaOff val="0"/>
          </a:schemeClr>
        </a:solidFill>
        <a:ln w="12700" cap="flat" cmpd="sng" algn="ctr">
          <a:solidFill>
            <a:srgbClr val="89AE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VariantCalling</a:t>
          </a:r>
          <a:r>
            <a:rPr lang="en-US" sz="1500" kern="1200" baseline="0" dirty="0"/>
            <a:t> </a:t>
          </a:r>
          <a:endParaRPr lang="en-US" sz="1500" kern="1200" dirty="0"/>
        </a:p>
      </dsp:txBody>
      <dsp:txXfrm>
        <a:off x="1577311" y="3146815"/>
        <a:ext cx="1496199"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hueOff val="0"/>
            <a:satOff val="0"/>
            <a:lumOff val="0"/>
            <a:alphaOff val="0"/>
          </a:schemeClr>
        </a:solidFill>
        <a:ln w="12700" cap="flat" cmpd="sng" algn="ctr">
          <a:solidFill>
            <a:srgbClr val="89AE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B0AB0B-397C-384A-80F3-24D7E6683B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4" name="Footer Placeholder 3">
            <a:extLst>
              <a:ext uri="{FF2B5EF4-FFF2-40B4-BE49-F238E27FC236}">
                <a16:creationId xmlns:a16="http://schemas.microsoft.com/office/drawing/2014/main" id="{6F5FB158-5D5F-B441-8087-2A446C241B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5" name="Slide Number Placeholder 4">
            <a:extLst>
              <a:ext uri="{FF2B5EF4-FFF2-40B4-BE49-F238E27FC236}">
                <a16:creationId xmlns:a16="http://schemas.microsoft.com/office/drawing/2014/main" id="{3729AD04-1A41-444B-B0A2-9229EA1CDE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98015E-433B-7744-8451-0A14B9989325}" type="slidenum">
              <a:rPr lang="en-SE" smtClean="0"/>
              <a:t>‹#›</a:t>
            </a:fld>
            <a:endParaRPr lang="en-SE"/>
          </a:p>
        </p:txBody>
      </p:sp>
      <p:sp>
        <p:nvSpPr>
          <p:cNvPr id="3" name="Date Placeholder 2">
            <a:extLst>
              <a:ext uri="{FF2B5EF4-FFF2-40B4-BE49-F238E27FC236}">
                <a16:creationId xmlns:a16="http://schemas.microsoft.com/office/drawing/2014/main" id="{A4BD7CB2-029F-0E4C-9C18-5EBFA0C7996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D4F295-D1F4-D54B-BA69-832D96C6432A}" type="datetimeFigureOut">
              <a:rPr lang="en-SE" smtClean="0"/>
              <a:t>2023-11-13</a:t>
            </a:fld>
            <a:endParaRPr lang="en-SE"/>
          </a:p>
        </p:txBody>
      </p:sp>
    </p:spTree>
    <p:extLst>
      <p:ext uri="{BB962C8B-B14F-4D97-AF65-F5344CB8AC3E}">
        <p14:creationId xmlns:p14="http://schemas.microsoft.com/office/powerpoint/2010/main" val="33001497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88F62-802F-2448-8EA8-1562273BBAF4}" type="datetimeFigureOut">
              <a:rPr lang="en-SE" smtClean="0"/>
              <a:t>2023-11-13</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BA1A2-6287-9245-9FC9-020813467484}" type="slidenum">
              <a:rPr lang="en-SE" smtClean="0"/>
              <a:t>‹#›</a:t>
            </a:fld>
            <a:endParaRPr lang="en-SE"/>
          </a:p>
        </p:txBody>
      </p:sp>
    </p:spTree>
    <p:extLst>
      <p:ext uri="{BB962C8B-B14F-4D97-AF65-F5344CB8AC3E}">
        <p14:creationId xmlns:p14="http://schemas.microsoft.com/office/powerpoint/2010/main" val="2740647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701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Genetic variation range in size from large chunks of the chromosome down to single nucleotides. We will focus on SNVs and short insertions and deletions in todays exercise. </a:t>
            </a:r>
          </a:p>
        </p:txBody>
      </p:sp>
      <p:sp>
        <p:nvSpPr>
          <p:cNvPr id="4" name="Platshållare för bildnummer 3"/>
          <p:cNvSpPr>
            <a:spLocks noGrp="1"/>
          </p:cNvSpPr>
          <p:nvPr>
            <p:ph type="sldNum" sz="quarter" idx="5"/>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1405289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898367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20</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p>
          <a:p>
            <a:endParaRPr lang="en-US" baseline="0" dirty="0"/>
          </a:p>
          <a:p>
            <a:r>
              <a:rPr lang="en-US" baseline="0" dirty="0"/>
              <a:t>On this slide – go through meta data and columns 1-9</a:t>
            </a:r>
            <a:endParaRPr lang="en-US" dirty="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p>
          <a:p>
            <a:endParaRPr lang="en-US" baseline="0" dirty="0"/>
          </a:p>
          <a:p>
            <a:r>
              <a:rPr lang="en-US" baseline="0" dirty="0"/>
              <a:t>On this slide – go through meta data and columns 1-9</a:t>
            </a:r>
            <a:endParaRPr lang="en-US" dirty="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25</a:t>
            </a:fld>
            <a:endParaRPr lang="en-US"/>
          </a:p>
        </p:txBody>
      </p:sp>
    </p:spTree>
    <p:extLst>
      <p:ext uri="{BB962C8B-B14F-4D97-AF65-F5344CB8AC3E}">
        <p14:creationId xmlns:p14="http://schemas.microsoft.com/office/powerpoint/2010/main" val="568451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28</a:t>
            </a:fld>
            <a:endParaRPr lang="en-US"/>
          </a:p>
        </p:txBody>
      </p:sp>
    </p:spTree>
    <p:extLst>
      <p:ext uri="{BB962C8B-B14F-4D97-AF65-F5344CB8AC3E}">
        <p14:creationId xmlns:p14="http://schemas.microsoft.com/office/powerpoint/2010/main" val="922568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a:t>
            </a:r>
            <a:r>
              <a:rPr lang="en-US" dirty="0" err="1"/>
              <a:t>let´slook</a:t>
            </a:r>
            <a:r>
              <a:rPr lang="en-US" dirty="0"/>
              <a:t> at each part a little closer.</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30</a:t>
            </a:fld>
            <a:endParaRPr lang="en-US"/>
          </a:p>
        </p:txBody>
      </p:sp>
    </p:spTree>
    <p:extLst>
      <p:ext uri="{BB962C8B-B14F-4D97-AF65-F5344CB8AC3E}">
        <p14:creationId xmlns:p14="http://schemas.microsoft.com/office/powerpoint/2010/main" val="897149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31</a:t>
            </a:fld>
            <a:endParaRPr lang="en-US"/>
          </a:p>
        </p:txBody>
      </p:sp>
    </p:spTree>
    <p:extLst>
      <p:ext uri="{BB962C8B-B14F-4D97-AF65-F5344CB8AC3E}">
        <p14:creationId xmlns:p14="http://schemas.microsoft.com/office/powerpoint/2010/main" val="1853901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4284095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35</a:t>
            </a:fld>
            <a:endParaRPr lang="en-US"/>
          </a:p>
        </p:txBody>
      </p:sp>
    </p:spTree>
    <p:extLst>
      <p:ext uri="{BB962C8B-B14F-4D97-AF65-F5344CB8AC3E}">
        <p14:creationId xmlns:p14="http://schemas.microsoft.com/office/powerpoint/2010/main" val="633133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37</a:t>
            </a:fld>
            <a:endParaRPr lang="en-US"/>
          </a:p>
        </p:txBody>
      </p:sp>
    </p:spTree>
    <p:extLst>
      <p:ext uri="{BB962C8B-B14F-4D97-AF65-F5344CB8AC3E}">
        <p14:creationId xmlns:p14="http://schemas.microsoft.com/office/powerpoint/2010/main" val="1950193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in the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4282496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3548068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2769196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3846462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543474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1620842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4143509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751787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a:t>
            </a:r>
            <a:r>
              <a:rPr lang="en-US" dirty="0" err="1"/>
              <a:t>let´slook</a:t>
            </a:r>
            <a:r>
              <a:rPr lang="en-US" dirty="0"/>
              <a:t> at each part a little closer.</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49</a:t>
            </a:fld>
            <a:endParaRPr lang="en-US"/>
          </a:p>
        </p:txBody>
      </p:sp>
    </p:spTree>
    <p:extLst>
      <p:ext uri="{BB962C8B-B14F-4D97-AF65-F5344CB8AC3E}">
        <p14:creationId xmlns:p14="http://schemas.microsoft.com/office/powerpoint/2010/main" val="645871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332159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in the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a:t>
            </a:fld>
            <a:endParaRPr lang="en-US"/>
          </a:p>
        </p:txBody>
      </p:sp>
    </p:spTree>
    <p:extLst>
      <p:ext uri="{BB962C8B-B14F-4D97-AF65-F5344CB8AC3E}">
        <p14:creationId xmlns:p14="http://schemas.microsoft.com/office/powerpoint/2010/main" val="392604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7</a:t>
            </a:fld>
            <a:endParaRPr lang="en-US"/>
          </a:p>
        </p:txBody>
      </p:sp>
    </p:spTree>
    <p:extLst>
      <p:ext uri="{BB962C8B-B14F-4D97-AF65-F5344CB8AC3E}">
        <p14:creationId xmlns:p14="http://schemas.microsoft.com/office/powerpoint/2010/main" val="3404048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8</a:t>
            </a:fld>
            <a:endParaRPr lang="en-US"/>
          </a:p>
        </p:txBody>
      </p:sp>
    </p:spTree>
    <p:extLst>
      <p:ext uri="{BB962C8B-B14F-4D97-AF65-F5344CB8AC3E}">
        <p14:creationId xmlns:p14="http://schemas.microsoft.com/office/powerpoint/2010/main" val="3815425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pattern matching.</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12</a:t>
            </a:fld>
            <a:endParaRPr lang="en-US"/>
          </a:p>
        </p:txBody>
      </p:sp>
    </p:spTree>
    <p:extLst>
      <p:ext uri="{BB962C8B-B14F-4D97-AF65-F5344CB8AC3E}">
        <p14:creationId xmlns:p14="http://schemas.microsoft.com/office/powerpoint/2010/main" val="2076937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2036277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15</a:t>
            </a:fld>
            <a:endParaRPr lang="en-US"/>
          </a:p>
        </p:txBody>
      </p:sp>
    </p:spTree>
    <p:extLst>
      <p:ext uri="{BB962C8B-B14F-4D97-AF65-F5344CB8AC3E}">
        <p14:creationId xmlns:p14="http://schemas.microsoft.com/office/powerpoint/2010/main" val="275965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_with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54757"/>
            <a:ext cx="9144000" cy="2255205"/>
          </a:xfrm>
        </p:spPr>
        <p:txBody>
          <a:bodyPr anchor="b"/>
          <a:lstStyle>
            <a:lvl1pPr algn="ctr">
              <a:defRPr sz="6000">
                <a:solidFill>
                  <a:schemeClr val="bg2">
                    <a:lumMod val="10000"/>
                  </a:schemeClr>
                </a:solidFill>
              </a:defRPr>
            </a:lvl1pPr>
          </a:lstStyle>
          <a:p>
            <a:r>
              <a:rPr lang="sv-SE"/>
              <a:t>Klicka här för att ändra mall för rubrikformat</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72C6F449-D277-4F5F-868C-258B96FA25E8}" type="datetime1">
              <a:rPr lang="sv-SE" smtClean="0"/>
              <a:t>2023-11-13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0" name="Picture 9" descr="A picture containing food&#10;&#10;Description automatically generated">
            <a:extLst>
              <a:ext uri="{FF2B5EF4-FFF2-40B4-BE49-F238E27FC236}">
                <a16:creationId xmlns:a16="http://schemas.microsoft.com/office/drawing/2014/main" id="{3D7F189E-74DF-0044-98E4-2B1D3416A9AB}"/>
              </a:ext>
            </a:extLst>
          </p:cNvPr>
          <p:cNvPicPr>
            <a:picLocks noChangeAspect="1"/>
          </p:cNvPicPr>
          <p:nvPr userDrawn="1"/>
        </p:nvPicPr>
        <p:blipFill>
          <a:blip r:embed="rId2"/>
          <a:stretch>
            <a:fillRect/>
          </a:stretch>
        </p:blipFill>
        <p:spPr>
          <a:xfrm>
            <a:off x="8295767" y="1816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37F2DF-D238-5049-8B55-FA9A7B21964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57576" y="120493"/>
            <a:ext cx="3605531" cy="783426"/>
          </a:xfrm>
          <a:prstGeom prst="rect">
            <a:avLst/>
          </a:prstGeom>
        </p:spPr>
      </p:pic>
      <p:cxnSp>
        <p:nvCxnSpPr>
          <p:cNvPr id="8" name="Straight Connector 7">
            <a:extLst>
              <a:ext uri="{FF2B5EF4-FFF2-40B4-BE49-F238E27FC236}">
                <a16:creationId xmlns:a16="http://schemas.microsoft.com/office/drawing/2014/main" id="{1A56857A-2270-6B42-AD4F-835AC33C4EB9}"/>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714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331A184D-EC2A-42CF-BFDD-6BB0D1A406D6}" type="datetime1">
              <a:rPr lang="sv-SE" smtClean="0"/>
              <a:t>2023-11-13</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2071868" y="365126"/>
            <a:ext cx="8304584" cy="830128"/>
          </a:xfrm>
        </p:spPr>
        <p:txBody>
          <a:bodyPr/>
          <a:lstStyle/>
          <a:p>
            <a:r>
              <a:rPr lang="sv-SE"/>
              <a:t>Klicka här för att ändra mall för rubrikformat</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984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486802"/>
            <a:ext cx="5181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Content Placeholder 3">
            <a:extLst>
              <a:ext uri="{FF2B5EF4-FFF2-40B4-BE49-F238E27FC236}">
                <a16:creationId xmlns:a16="http://schemas.microsoft.com/office/drawing/2014/main" id="{B3A61B6F-7EA9-644D-9EE7-D689D3C4D6B4}"/>
              </a:ext>
            </a:extLst>
          </p:cNvPr>
          <p:cNvSpPr>
            <a:spLocks noGrp="1"/>
          </p:cNvSpPr>
          <p:nvPr>
            <p:ph sz="half" idx="2"/>
          </p:nvPr>
        </p:nvSpPr>
        <p:spPr>
          <a:xfrm>
            <a:off x="6172200" y="1486802"/>
            <a:ext cx="5181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63F4375E-D0BB-484E-BB65-0C97E5A096BA}" type="datetime1">
              <a:rPr lang="sv-SE" smtClean="0"/>
              <a:t>2023-11-13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EF6E1995-9EF8-6B43-824E-C101AA05EBB5}"/>
              </a:ext>
            </a:extLst>
          </p:cNvPr>
          <p:cNvSpPr>
            <a:spLocks noGrp="1"/>
          </p:cNvSpPr>
          <p:nvPr>
            <p:ph type="title"/>
          </p:nvPr>
        </p:nvSpPr>
        <p:spPr>
          <a:xfrm>
            <a:off x="2037144" y="365126"/>
            <a:ext cx="8339308" cy="830128"/>
          </a:xfrm>
        </p:spPr>
        <p:txBody>
          <a:bodyPr/>
          <a:lstStyle/>
          <a:p>
            <a:r>
              <a:rPr lang="sv-SE"/>
              <a:t>Klicka här för att ändra mall för rubrikformat</a:t>
            </a:r>
            <a:endParaRPr lang="en-SE" dirty="0"/>
          </a:p>
        </p:txBody>
      </p:sp>
      <p:pic>
        <p:nvPicPr>
          <p:cNvPr id="13" name="Picture 12" descr="A picture containing light&#10;&#10;Description automatically generated">
            <a:extLst>
              <a:ext uri="{FF2B5EF4-FFF2-40B4-BE49-F238E27FC236}">
                <a16:creationId xmlns:a16="http://schemas.microsoft.com/office/drawing/2014/main" id="{1180D43F-1645-D74C-BC68-E70E910CF8F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5888A04A-B7D7-4445-A7F6-567F660D28AE}"/>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491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81DA74-6559-A246-BF14-34A29F0B6293}"/>
              </a:ext>
            </a:extLst>
          </p:cNvPr>
          <p:cNvSpPr>
            <a:spLocks noGrp="1"/>
          </p:cNvSpPr>
          <p:nvPr>
            <p:ph type="body" idx="1"/>
          </p:nvPr>
        </p:nvSpPr>
        <p:spPr>
          <a:xfrm>
            <a:off x="839788" y="1596064"/>
            <a:ext cx="5157787" cy="508199"/>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a:extLst>
              <a:ext uri="{FF2B5EF4-FFF2-40B4-BE49-F238E27FC236}">
                <a16:creationId xmlns:a16="http://schemas.microsoft.com/office/drawing/2014/main" id="{F8023958-DDF9-F648-95C8-3A2F7D3B4445}"/>
              </a:ext>
            </a:extLst>
          </p:cNvPr>
          <p:cNvSpPr>
            <a:spLocks noGrp="1"/>
          </p:cNvSpPr>
          <p:nvPr>
            <p:ph sz="half" idx="2"/>
          </p:nvPr>
        </p:nvSpPr>
        <p:spPr>
          <a:xfrm>
            <a:off x="839788" y="2213113"/>
            <a:ext cx="5157787" cy="3976550"/>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5" name="Text Placeholder 4">
            <a:extLst>
              <a:ext uri="{FF2B5EF4-FFF2-40B4-BE49-F238E27FC236}">
                <a16:creationId xmlns:a16="http://schemas.microsoft.com/office/drawing/2014/main" id="{AD3F83A3-3657-2445-9DE5-C7C88B5346CA}"/>
              </a:ext>
            </a:extLst>
          </p:cNvPr>
          <p:cNvSpPr>
            <a:spLocks noGrp="1"/>
          </p:cNvSpPr>
          <p:nvPr>
            <p:ph type="body" sz="quarter" idx="3"/>
          </p:nvPr>
        </p:nvSpPr>
        <p:spPr>
          <a:xfrm>
            <a:off x="6172200" y="1596064"/>
            <a:ext cx="5183188" cy="508199"/>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Content Placeholder 5">
            <a:extLst>
              <a:ext uri="{FF2B5EF4-FFF2-40B4-BE49-F238E27FC236}">
                <a16:creationId xmlns:a16="http://schemas.microsoft.com/office/drawing/2014/main" id="{CB4ADB9F-3592-FF47-868F-84CEBA721E61}"/>
              </a:ext>
            </a:extLst>
          </p:cNvPr>
          <p:cNvSpPr>
            <a:spLocks noGrp="1"/>
          </p:cNvSpPr>
          <p:nvPr>
            <p:ph sz="quarter" idx="4"/>
          </p:nvPr>
        </p:nvSpPr>
        <p:spPr>
          <a:xfrm>
            <a:off x="6172200" y="2213113"/>
            <a:ext cx="5183188" cy="3976550"/>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7" name="Date Placeholder 6">
            <a:extLst>
              <a:ext uri="{FF2B5EF4-FFF2-40B4-BE49-F238E27FC236}">
                <a16:creationId xmlns:a16="http://schemas.microsoft.com/office/drawing/2014/main" id="{9E83C99C-A608-864A-A074-2F1CD9971227}"/>
              </a:ext>
            </a:extLst>
          </p:cNvPr>
          <p:cNvSpPr>
            <a:spLocks noGrp="1"/>
          </p:cNvSpPr>
          <p:nvPr>
            <p:ph type="dt" sz="half" idx="10"/>
          </p:nvPr>
        </p:nvSpPr>
        <p:spPr/>
        <p:txBody>
          <a:bodyPr/>
          <a:lstStyle/>
          <a:p>
            <a:fld id="{EB8731D7-AE9A-4B74-9E3E-70D57F5C262F}" type="datetime1">
              <a:rPr lang="sv-SE" smtClean="0"/>
              <a:t>2023-11-13</a:t>
            </a:fld>
            <a:endParaRPr lang="en-SE"/>
          </a:p>
        </p:txBody>
      </p:sp>
      <p:sp>
        <p:nvSpPr>
          <p:cNvPr id="8" name="Footer Placeholder 7">
            <a:extLst>
              <a:ext uri="{FF2B5EF4-FFF2-40B4-BE49-F238E27FC236}">
                <a16:creationId xmlns:a16="http://schemas.microsoft.com/office/drawing/2014/main" id="{05A65F0D-CB50-DB4C-B643-8BBDBDC6EF3D}"/>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3BF3F6E3-DEE5-D64E-844E-EA92DBE41A30}"/>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B6406C0-0623-CF40-9192-9ECCC4C76DCD}"/>
              </a:ext>
            </a:extLst>
          </p:cNvPr>
          <p:cNvSpPr>
            <a:spLocks noGrp="1"/>
          </p:cNvSpPr>
          <p:nvPr>
            <p:ph type="title"/>
          </p:nvPr>
        </p:nvSpPr>
        <p:spPr>
          <a:xfrm>
            <a:off x="2025570" y="365126"/>
            <a:ext cx="8350882" cy="830128"/>
          </a:xfrm>
        </p:spPr>
        <p:txBody>
          <a:bodyPr/>
          <a:lstStyle/>
          <a:p>
            <a:r>
              <a:rPr lang="sv-SE"/>
              <a:t>Klicka här för att ändra mall för rubrikformat</a:t>
            </a:r>
            <a:endParaRPr lang="en-SE" dirty="0"/>
          </a:p>
        </p:txBody>
      </p:sp>
      <p:pic>
        <p:nvPicPr>
          <p:cNvPr id="13" name="Picture 12" descr="A picture containing light&#10;&#10;Description automatically generated">
            <a:extLst>
              <a:ext uri="{FF2B5EF4-FFF2-40B4-BE49-F238E27FC236}">
                <a16:creationId xmlns:a16="http://schemas.microsoft.com/office/drawing/2014/main" id="{60E44778-6BC3-9E44-9901-27C147E1394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187F76E0-270B-7241-AE1D-1277BA6E99FC}"/>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082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_with picture">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A46F6930-A511-4331-9AA8-FDFE96660AB5}" type="datetime1">
              <a:rPr lang="sv-SE" smtClean="0"/>
              <a:t>2023-11-13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5" name="Title 1">
            <a:extLst>
              <a:ext uri="{FF2B5EF4-FFF2-40B4-BE49-F238E27FC236}">
                <a16:creationId xmlns:a16="http://schemas.microsoft.com/office/drawing/2014/main" id="{93154B94-A779-F845-A04B-B2B93C2FBBD1}"/>
              </a:ext>
            </a:extLst>
          </p:cNvPr>
          <p:cNvSpPr>
            <a:spLocks noGrp="1"/>
          </p:cNvSpPr>
          <p:nvPr>
            <p:ph type="title"/>
          </p:nvPr>
        </p:nvSpPr>
        <p:spPr>
          <a:xfrm>
            <a:off x="2037144" y="365126"/>
            <a:ext cx="8339308" cy="830128"/>
          </a:xfrm>
        </p:spPr>
        <p:txBody>
          <a:bodyPr/>
          <a:lstStyle/>
          <a:p>
            <a:r>
              <a:rPr lang="sv-SE"/>
              <a:t>Klicka här för att ändra mall för rubrikformat</a:t>
            </a:r>
            <a:endParaRPr lang="en-SE" dirty="0"/>
          </a:p>
        </p:txBody>
      </p:sp>
      <p:pic>
        <p:nvPicPr>
          <p:cNvPr id="17" name="Picture 16" descr="A picture containing light&#10;&#10;Description automatically generated">
            <a:extLst>
              <a:ext uri="{FF2B5EF4-FFF2-40B4-BE49-F238E27FC236}">
                <a16:creationId xmlns:a16="http://schemas.microsoft.com/office/drawing/2014/main" id="{E6702E27-792C-0646-A67C-3083FC9C1A8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8" name="Straight Connector 17">
            <a:extLst>
              <a:ext uri="{FF2B5EF4-FFF2-40B4-BE49-F238E27FC236}">
                <a16:creationId xmlns:a16="http://schemas.microsoft.com/office/drawing/2014/main" id="{C54C66CF-7EDF-D54E-8975-3C0CEC7C4EFB}"/>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4A6FCF67-E19C-DE4A-8BE9-AFBEBE84A140}"/>
              </a:ext>
            </a:extLst>
          </p:cNvPr>
          <p:cNvSpPr>
            <a:spLocks noGrp="1"/>
          </p:cNvSpPr>
          <p:nvPr>
            <p:ph sz="half" idx="1"/>
          </p:nvPr>
        </p:nvSpPr>
        <p:spPr>
          <a:xfrm>
            <a:off x="838200" y="1590261"/>
            <a:ext cx="3145016" cy="4586702"/>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20" name="Content Placeholder 2">
            <a:extLst>
              <a:ext uri="{FF2B5EF4-FFF2-40B4-BE49-F238E27FC236}">
                <a16:creationId xmlns:a16="http://schemas.microsoft.com/office/drawing/2014/main" id="{3D256E59-D378-3C45-BC58-2A73BF0E9510}"/>
              </a:ext>
            </a:extLst>
          </p:cNvPr>
          <p:cNvSpPr>
            <a:spLocks noGrp="1"/>
          </p:cNvSpPr>
          <p:nvPr>
            <p:ph sz="half" idx="13"/>
          </p:nvPr>
        </p:nvSpPr>
        <p:spPr>
          <a:xfrm>
            <a:off x="4495800" y="1587086"/>
            <a:ext cx="3145016" cy="4586702"/>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21" name="Picture Placeholder 13">
            <a:extLst>
              <a:ext uri="{FF2B5EF4-FFF2-40B4-BE49-F238E27FC236}">
                <a16:creationId xmlns:a16="http://schemas.microsoft.com/office/drawing/2014/main" id="{B56A95A0-DD9A-7D4C-AA83-A6974F5C1D01}"/>
              </a:ext>
            </a:extLst>
          </p:cNvPr>
          <p:cNvSpPr>
            <a:spLocks noGrp="1"/>
          </p:cNvSpPr>
          <p:nvPr>
            <p:ph type="pic" sz="quarter" idx="15"/>
          </p:nvPr>
        </p:nvSpPr>
        <p:spPr>
          <a:xfrm>
            <a:off x="8153400" y="1587086"/>
            <a:ext cx="3148595" cy="4586702"/>
          </a:xfrm>
          <a:solidFill>
            <a:schemeClr val="accent5"/>
          </a:solidFill>
        </p:spPr>
        <p:txBody>
          <a:bodyPr/>
          <a:lstStyle/>
          <a:p>
            <a:r>
              <a:rPr lang="sv-SE"/>
              <a:t>Klicka på ikonen för att lägga till en bild</a:t>
            </a:r>
            <a:endParaRPr lang="en-SE"/>
          </a:p>
        </p:txBody>
      </p:sp>
    </p:spTree>
    <p:extLst>
      <p:ext uri="{BB962C8B-B14F-4D97-AF65-F5344CB8AC3E}">
        <p14:creationId xmlns:p14="http://schemas.microsoft.com/office/powerpoint/2010/main" val="290141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990571" y="1709532"/>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7B27F70F-31FE-4EDB-8560-721477339942}" type="datetime1">
              <a:rPr lang="sv-SE" smtClean="0"/>
              <a:t>2023-11-13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572291" y="1706357"/>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13" name="Content Placeholder 2">
            <a:extLst>
              <a:ext uri="{FF2B5EF4-FFF2-40B4-BE49-F238E27FC236}">
                <a16:creationId xmlns:a16="http://schemas.microsoft.com/office/drawing/2014/main" id="{4B0D00D4-87E8-FC49-A11E-1674C0199F56}"/>
              </a:ext>
            </a:extLst>
          </p:cNvPr>
          <p:cNvSpPr>
            <a:spLocks noGrp="1"/>
          </p:cNvSpPr>
          <p:nvPr>
            <p:ph sz="half" idx="14"/>
          </p:nvPr>
        </p:nvSpPr>
        <p:spPr>
          <a:xfrm>
            <a:off x="8154011" y="1706357"/>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2071868" y="365126"/>
            <a:ext cx="8304584" cy="830128"/>
          </a:xfrm>
        </p:spPr>
        <p:txBody>
          <a:bodyPr/>
          <a:lstStyle/>
          <a:p>
            <a:r>
              <a:rPr lang="sv-SE"/>
              <a:t>Klicka här för att ändra mall för rubrikformat</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13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picture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B8A32DAC-C0CB-4F2E-A5C0-4B88F82F9B53}" type="datetime1">
              <a:rPr lang="sv-SE" smtClean="0"/>
              <a:t>2023-11-13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2013994" y="365126"/>
            <a:ext cx="8362457" cy="830128"/>
          </a:xfrm>
        </p:spPr>
        <p:txBody>
          <a:bodyPr/>
          <a:lstStyle/>
          <a:p>
            <a:r>
              <a:rPr lang="sv-SE"/>
              <a:t>Klicka här för att ändra mall för rubrikformat</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Picture Placeholder 13">
            <a:extLst>
              <a:ext uri="{FF2B5EF4-FFF2-40B4-BE49-F238E27FC236}">
                <a16:creationId xmlns:a16="http://schemas.microsoft.com/office/drawing/2014/main" id="{356174EE-E1FC-1549-92D3-27228F8A6EC4}"/>
              </a:ext>
            </a:extLst>
          </p:cNvPr>
          <p:cNvSpPr>
            <a:spLocks noGrp="1"/>
          </p:cNvSpPr>
          <p:nvPr>
            <p:ph type="pic" sz="quarter" idx="17"/>
          </p:nvPr>
        </p:nvSpPr>
        <p:spPr>
          <a:xfrm>
            <a:off x="859398" y="1557868"/>
            <a:ext cx="3080368" cy="1867795"/>
          </a:xfrm>
          <a:solidFill>
            <a:schemeClr val="accent5"/>
          </a:solidFill>
        </p:spPr>
        <p:txBody>
          <a:bodyPr/>
          <a:lstStyle/>
          <a:p>
            <a:r>
              <a:rPr lang="sv-SE"/>
              <a:t>Klicka på ikonen för att lägga till en bild</a:t>
            </a:r>
            <a:endParaRPr lang="en-SE"/>
          </a:p>
        </p:txBody>
      </p:sp>
      <p:sp>
        <p:nvSpPr>
          <p:cNvPr id="19" name="Picture Placeholder 13">
            <a:extLst>
              <a:ext uri="{FF2B5EF4-FFF2-40B4-BE49-F238E27FC236}">
                <a16:creationId xmlns:a16="http://schemas.microsoft.com/office/drawing/2014/main" id="{447581F5-E5A1-9941-9B80-304E1C8A22BA}"/>
              </a:ext>
            </a:extLst>
          </p:cNvPr>
          <p:cNvSpPr>
            <a:spLocks noGrp="1"/>
          </p:cNvSpPr>
          <p:nvPr>
            <p:ph type="pic" sz="quarter" idx="18"/>
          </p:nvPr>
        </p:nvSpPr>
        <p:spPr>
          <a:xfrm>
            <a:off x="859398" y="3995264"/>
            <a:ext cx="3080368" cy="1867795"/>
          </a:xfrm>
          <a:solidFill>
            <a:schemeClr val="accent5"/>
          </a:solidFill>
        </p:spPr>
        <p:txBody>
          <a:bodyPr/>
          <a:lstStyle/>
          <a:p>
            <a:r>
              <a:rPr lang="sv-SE"/>
              <a:t>Klicka på ikonen för att lägga till en bild</a:t>
            </a:r>
            <a:endParaRPr lang="en-SE"/>
          </a:p>
        </p:txBody>
      </p:sp>
      <p:sp>
        <p:nvSpPr>
          <p:cNvPr id="22" name="Text Placeholder 2">
            <a:extLst>
              <a:ext uri="{FF2B5EF4-FFF2-40B4-BE49-F238E27FC236}">
                <a16:creationId xmlns:a16="http://schemas.microsoft.com/office/drawing/2014/main" id="{AA784B64-64BD-BA48-B359-7D4A03877177}"/>
              </a:ext>
            </a:extLst>
          </p:cNvPr>
          <p:cNvSpPr>
            <a:spLocks noGrp="1"/>
          </p:cNvSpPr>
          <p:nvPr>
            <p:ph type="body" idx="1"/>
          </p:nvPr>
        </p:nvSpPr>
        <p:spPr>
          <a:xfrm>
            <a:off x="848140" y="3486702"/>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3" name="Text Placeholder 2">
            <a:extLst>
              <a:ext uri="{FF2B5EF4-FFF2-40B4-BE49-F238E27FC236}">
                <a16:creationId xmlns:a16="http://schemas.microsoft.com/office/drawing/2014/main" id="{EE81B823-48D0-B040-9982-F46A26004A93}"/>
              </a:ext>
            </a:extLst>
          </p:cNvPr>
          <p:cNvSpPr>
            <a:spLocks noGrp="1"/>
          </p:cNvSpPr>
          <p:nvPr>
            <p:ph type="body" idx="26"/>
          </p:nvPr>
        </p:nvSpPr>
        <p:spPr>
          <a:xfrm>
            <a:off x="848139" y="5930290"/>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4" name="Picture Placeholder 13">
            <a:extLst>
              <a:ext uri="{FF2B5EF4-FFF2-40B4-BE49-F238E27FC236}">
                <a16:creationId xmlns:a16="http://schemas.microsoft.com/office/drawing/2014/main" id="{F6033C9C-07C1-3947-BB55-9F23F6448C4B}"/>
              </a:ext>
            </a:extLst>
          </p:cNvPr>
          <p:cNvSpPr>
            <a:spLocks noGrp="1"/>
          </p:cNvSpPr>
          <p:nvPr>
            <p:ph type="pic" sz="quarter" idx="27"/>
          </p:nvPr>
        </p:nvSpPr>
        <p:spPr>
          <a:xfrm>
            <a:off x="4567073" y="1557868"/>
            <a:ext cx="3080368" cy="1867795"/>
          </a:xfrm>
          <a:solidFill>
            <a:schemeClr val="accent5"/>
          </a:solidFill>
        </p:spPr>
        <p:txBody>
          <a:bodyPr/>
          <a:lstStyle/>
          <a:p>
            <a:r>
              <a:rPr lang="sv-SE"/>
              <a:t>Klicka på ikonen för att lägga till en bild</a:t>
            </a:r>
            <a:endParaRPr lang="en-SE"/>
          </a:p>
        </p:txBody>
      </p:sp>
      <p:sp>
        <p:nvSpPr>
          <p:cNvPr id="35" name="Picture Placeholder 13">
            <a:extLst>
              <a:ext uri="{FF2B5EF4-FFF2-40B4-BE49-F238E27FC236}">
                <a16:creationId xmlns:a16="http://schemas.microsoft.com/office/drawing/2014/main" id="{82386599-CCDD-E642-A696-F4D5532A56E3}"/>
              </a:ext>
            </a:extLst>
          </p:cNvPr>
          <p:cNvSpPr>
            <a:spLocks noGrp="1"/>
          </p:cNvSpPr>
          <p:nvPr>
            <p:ph type="pic" sz="quarter" idx="28"/>
          </p:nvPr>
        </p:nvSpPr>
        <p:spPr>
          <a:xfrm>
            <a:off x="4567073" y="3995264"/>
            <a:ext cx="3080368" cy="1867795"/>
          </a:xfrm>
          <a:solidFill>
            <a:schemeClr val="accent5"/>
          </a:solidFill>
        </p:spPr>
        <p:txBody>
          <a:bodyPr/>
          <a:lstStyle/>
          <a:p>
            <a:r>
              <a:rPr lang="sv-SE"/>
              <a:t>Klicka på ikonen för att lägga till en bild</a:t>
            </a:r>
            <a:endParaRPr lang="en-SE"/>
          </a:p>
        </p:txBody>
      </p:sp>
      <p:sp>
        <p:nvSpPr>
          <p:cNvPr id="36" name="Text Placeholder 2">
            <a:extLst>
              <a:ext uri="{FF2B5EF4-FFF2-40B4-BE49-F238E27FC236}">
                <a16:creationId xmlns:a16="http://schemas.microsoft.com/office/drawing/2014/main" id="{B61E2E21-BE07-564D-9F0D-C5463C6B6CDF}"/>
              </a:ext>
            </a:extLst>
          </p:cNvPr>
          <p:cNvSpPr>
            <a:spLocks noGrp="1"/>
          </p:cNvSpPr>
          <p:nvPr>
            <p:ph type="body" idx="29"/>
          </p:nvPr>
        </p:nvSpPr>
        <p:spPr>
          <a:xfrm>
            <a:off x="4555816" y="3486702"/>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7" name="Text Placeholder 2">
            <a:extLst>
              <a:ext uri="{FF2B5EF4-FFF2-40B4-BE49-F238E27FC236}">
                <a16:creationId xmlns:a16="http://schemas.microsoft.com/office/drawing/2014/main" id="{90AA0173-F413-9245-8A54-18821E00AFC4}"/>
              </a:ext>
            </a:extLst>
          </p:cNvPr>
          <p:cNvSpPr>
            <a:spLocks noGrp="1"/>
          </p:cNvSpPr>
          <p:nvPr>
            <p:ph type="body" idx="30"/>
          </p:nvPr>
        </p:nvSpPr>
        <p:spPr>
          <a:xfrm>
            <a:off x="4555815" y="5930290"/>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8" name="Picture Placeholder 13">
            <a:extLst>
              <a:ext uri="{FF2B5EF4-FFF2-40B4-BE49-F238E27FC236}">
                <a16:creationId xmlns:a16="http://schemas.microsoft.com/office/drawing/2014/main" id="{A7F7E436-ADED-E24B-8DBE-441C72DFD28B}"/>
              </a:ext>
            </a:extLst>
          </p:cNvPr>
          <p:cNvSpPr>
            <a:spLocks noGrp="1"/>
          </p:cNvSpPr>
          <p:nvPr>
            <p:ph type="pic" sz="quarter" idx="31"/>
          </p:nvPr>
        </p:nvSpPr>
        <p:spPr>
          <a:xfrm>
            <a:off x="8263491" y="1557868"/>
            <a:ext cx="3080368" cy="1867795"/>
          </a:xfrm>
          <a:solidFill>
            <a:schemeClr val="accent5"/>
          </a:solidFill>
        </p:spPr>
        <p:txBody>
          <a:bodyPr/>
          <a:lstStyle/>
          <a:p>
            <a:r>
              <a:rPr lang="sv-SE"/>
              <a:t>Klicka på ikonen för att lägga till en bild</a:t>
            </a:r>
            <a:endParaRPr lang="en-SE"/>
          </a:p>
        </p:txBody>
      </p:sp>
      <p:sp>
        <p:nvSpPr>
          <p:cNvPr id="39" name="Picture Placeholder 13">
            <a:extLst>
              <a:ext uri="{FF2B5EF4-FFF2-40B4-BE49-F238E27FC236}">
                <a16:creationId xmlns:a16="http://schemas.microsoft.com/office/drawing/2014/main" id="{1B3C5658-CAF7-224D-A319-1FF6AC8FD861}"/>
              </a:ext>
            </a:extLst>
          </p:cNvPr>
          <p:cNvSpPr>
            <a:spLocks noGrp="1"/>
          </p:cNvSpPr>
          <p:nvPr>
            <p:ph type="pic" sz="quarter" idx="32"/>
          </p:nvPr>
        </p:nvSpPr>
        <p:spPr>
          <a:xfrm>
            <a:off x="8263491" y="3995264"/>
            <a:ext cx="3080368" cy="1867795"/>
          </a:xfrm>
          <a:solidFill>
            <a:schemeClr val="accent5"/>
          </a:solidFill>
        </p:spPr>
        <p:txBody>
          <a:bodyPr/>
          <a:lstStyle/>
          <a:p>
            <a:r>
              <a:rPr lang="sv-SE"/>
              <a:t>Klicka på ikonen för att lägga till en bild</a:t>
            </a:r>
            <a:endParaRPr lang="en-SE"/>
          </a:p>
        </p:txBody>
      </p:sp>
      <p:sp>
        <p:nvSpPr>
          <p:cNvPr id="40" name="Text Placeholder 2">
            <a:extLst>
              <a:ext uri="{FF2B5EF4-FFF2-40B4-BE49-F238E27FC236}">
                <a16:creationId xmlns:a16="http://schemas.microsoft.com/office/drawing/2014/main" id="{4F14060D-6306-6148-9507-2F40EF4F8019}"/>
              </a:ext>
            </a:extLst>
          </p:cNvPr>
          <p:cNvSpPr>
            <a:spLocks noGrp="1"/>
          </p:cNvSpPr>
          <p:nvPr>
            <p:ph type="body" idx="33"/>
          </p:nvPr>
        </p:nvSpPr>
        <p:spPr>
          <a:xfrm>
            <a:off x="8263492" y="3509517"/>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1" name="Text Placeholder 2">
            <a:extLst>
              <a:ext uri="{FF2B5EF4-FFF2-40B4-BE49-F238E27FC236}">
                <a16:creationId xmlns:a16="http://schemas.microsoft.com/office/drawing/2014/main" id="{73469DD7-B1A0-6248-A00B-B7F73CB98EEC}"/>
              </a:ext>
            </a:extLst>
          </p:cNvPr>
          <p:cNvSpPr>
            <a:spLocks noGrp="1"/>
          </p:cNvSpPr>
          <p:nvPr>
            <p:ph type="body" idx="34"/>
          </p:nvPr>
        </p:nvSpPr>
        <p:spPr>
          <a:xfrm>
            <a:off x="8263491" y="5953105"/>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Tree>
    <p:extLst>
      <p:ext uri="{BB962C8B-B14F-4D97-AF65-F5344CB8AC3E}">
        <p14:creationId xmlns:p14="http://schemas.microsoft.com/office/powerpoint/2010/main" val="3099066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sv-SE"/>
              <a:t>Klicka här för att ändra mall för rubrikformat</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7A1977FE-36D4-477E-8D5A-DAC807E5B934}" type="datetime1">
              <a:rPr lang="sv-SE" smtClean="0"/>
              <a:t>2023-11-13</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7" name="Picture Placeholder 13">
            <a:extLst>
              <a:ext uri="{FF2B5EF4-FFF2-40B4-BE49-F238E27FC236}">
                <a16:creationId xmlns:a16="http://schemas.microsoft.com/office/drawing/2014/main" id="{1390964C-B744-9A45-A187-7409C43502F2}"/>
              </a:ext>
            </a:extLst>
          </p:cNvPr>
          <p:cNvSpPr>
            <a:spLocks noGrp="1"/>
          </p:cNvSpPr>
          <p:nvPr>
            <p:ph type="pic" sz="quarter" idx="15"/>
          </p:nvPr>
        </p:nvSpPr>
        <p:spPr>
          <a:xfrm>
            <a:off x="837825" y="1782662"/>
            <a:ext cx="7772775" cy="4420913"/>
          </a:xfrm>
          <a:solidFill>
            <a:schemeClr val="accent5"/>
          </a:solidFill>
        </p:spPr>
        <p:txBody>
          <a:bodyPr/>
          <a:lstStyle/>
          <a:p>
            <a:r>
              <a:rPr lang="sv-SE"/>
              <a:t>Klicka på ikonen för att lägga till en bild</a:t>
            </a:r>
            <a:endParaRPr lang="en-SE" dirty="0"/>
          </a:p>
        </p:txBody>
      </p:sp>
    </p:spTree>
    <p:extLst>
      <p:ext uri="{BB962C8B-B14F-4D97-AF65-F5344CB8AC3E}">
        <p14:creationId xmlns:p14="http://schemas.microsoft.com/office/powerpoint/2010/main" val="1828946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_with 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sv-SE"/>
              <a:t>Klicka här för att ändra mall för rubrikformat</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D3D4EE72-F447-4E42-8AF8-E6853E2A635A}" type="datetime1">
              <a:rPr lang="sv-SE" smtClean="0"/>
              <a:t>2023-11-13</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45AE5EBC-233F-D545-830B-F2A20FC31F60}"/>
              </a:ext>
            </a:extLst>
          </p:cNvPr>
          <p:cNvSpPr>
            <a:spLocks noGrp="1"/>
          </p:cNvSpPr>
          <p:nvPr>
            <p:ph type="media" sz="quarter" idx="16"/>
          </p:nvPr>
        </p:nvSpPr>
        <p:spPr>
          <a:xfrm>
            <a:off x="838200" y="1782662"/>
            <a:ext cx="7772400" cy="4420913"/>
          </a:xfrm>
          <a:solidFill>
            <a:schemeClr val="accent5"/>
          </a:solidFill>
        </p:spPr>
        <p:txBody>
          <a:bodyPr/>
          <a:lstStyle/>
          <a:p>
            <a:r>
              <a:rPr lang="sv-SE"/>
              <a:t>Klicka på ikonen för att lägga till ett medieklipp</a:t>
            </a:r>
            <a:endParaRPr lang="en-SE"/>
          </a:p>
        </p:txBody>
      </p:sp>
    </p:spTree>
    <p:extLst>
      <p:ext uri="{BB962C8B-B14F-4D97-AF65-F5344CB8AC3E}">
        <p14:creationId xmlns:p14="http://schemas.microsoft.com/office/powerpoint/2010/main" val="3100561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screen_pictur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444D7F79-C08F-4542-95AE-93D0F000E61A}" type="datetime1">
              <a:rPr lang="sv-SE" smtClean="0"/>
              <a:t>2023-11-13</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7" name="Picture Placeholder 13">
            <a:extLst>
              <a:ext uri="{FF2B5EF4-FFF2-40B4-BE49-F238E27FC236}">
                <a16:creationId xmlns:a16="http://schemas.microsoft.com/office/drawing/2014/main" id="{A490B878-6ECA-EE4F-9B5C-354F90AB037E}"/>
              </a:ext>
            </a:extLst>
          </p:cNvPr>
          <p:cNvSpPr>
            <a:spLocks noGrp="1"/>
          </p:cNvSpPr>
          <p:nvPr>
            <p:ph type="pic" sz="quarter" idx="15"/>
          </p:nvPr>
        </p:nvSpPr>
        <p:spPr>
          <a:xfrm>
            <a:off x="0" y="0"/>
            <a:ext cx="12192000" cy="6858000"/>
          </a:xfrm>
          <a:solidFill>
            <a:schemeClr val="accent5"/>
          </a:solidFill>
        </p:spPr>
        <p:txBody>
          <a:bodyPr/>
          <a:lstStyle/>
          <a:p>
            <a:r>
              <a:rPr lang="sv-SE"/>
              <a:t>Klicka på ikonen för att lägga till en bild</a:t>
            </a:r>
            <a:endParaRPr lang="en-SE" dirty="0"/>
          </a:p>
        </p:txBody>
      </p:sp>
    </p:spTree>
    <p:extLst>
      <p:ext uri="{BB962C8B-B14F-4D97-AF65-F5344CB8AC3E}">
        <p14:creationId xmlns:p14="http://schemas.microsoft.com/office/powerpoint/2010/main" val="2423671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screen_vide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6C5F8363-FFA4-4395-89B6-66F99561E86D}" type="datetime1">
              <a:rPr lang="sv-SE" smtClean="0"/>
              <a:t>2023-11-13</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805D0F14-08B0-2246-9094-3BAFC7C93BEC}"/>
              </a:ext>
            </a:extLst>
          </p:cNvPr>
          <p:cNvSpPr>
            <a:spLocks noGrp="1"/>
          </p:cNvSpPr>
          <p:nvPr>
            <p:ph type="media" sz="quarter" idx="16"/>
          </p:nvPr>
        </p:nvSpPr>
        <p:spPr>
          <a:xfrm>
            <a:off x="0" y="0"/>
            <a:ext cx="12192000" cy="6858000"/>
          </a:xfrm>
          <a:solidFill>
            <a:schemeClr val="accent5"/>
          </a:solidFill>
        </p:spPr>
        <p:txBody>
          <a:bodyPr/>
          <a:lstStyle/>
          <a:p>
            <a:r>
              <a:rPr lang="sv-SE"/>
              <a:t>Klicka på ikonen för att lägga till ett medieklipp</a:t>
            </a:r>
            <a:endParaRPr lang="en-SE"/>
          </a:p>
        </p:txBody>
      </p:sp>
    </p:spTree>
    <p:extLst>
      <p:ext uri="{BB962C8B-B14F-4D97-AF65-F5344CB8AC3E}">
        <p14:creationId xmlns:p14="http://schemas.microsoft.com/office/powerpoint/2010/main" val="3245553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_without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69833"/>
            <a:ext cx="9144000" cy="2240129"/>
          </a:xfrm>
        </p:spPr>
        <p:txBody>
          <a:bodyPr anchor="b"/>
          <a:lstStyle>
            <a:lvl1pPr algn="ctr">
              <a:defRPr sz="6000"/>
            </a:lvl1pPr>
          </a:lstStyle>
          <a:p>
            <a:r>
              <a:rPr lang="sv-SE"/>
              <a:t>Klicka här för att ändra mall för rubrikformat</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ED70A807-C129-4003-836F-83D7991FD614}" type="datetime1">
              <a:rPr lang="sv-SE" smtClean="0"/>
              <a:t>2023-11-13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7345DF36-AF89-E948-AD71-90A926D69F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cxnSp>
        <p:nvCxnSpPr>
          <p:cNvPr id="9" name="Straight Connector 8">
            <a:extLst>
              <a:ext uri="{FF2B5EF4-FFF2-40B4-BE49-F238E27FC236}">
                <a16:creationId xmlns:a16="http://schemas.microsoft.com/office/drawing/2014/main" id="{3A4EE3D4-6DB5-104B-856B-9E6A551B45BA}"/>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553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_with our host uni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1967E772-D776-415A-9677-E192DF07C7AA}" type="datetime1">
              <a:rPr lang="sv-SE" smtClean="0"/>
              <a:t>2023-11-13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Content Placeholder 2">
            <a:extLst>
              <a:ext uri="{FF2B5EF4-FFF2-40B4-BE49-F238E27FC236}">
                <a16:creationId xmlns:a16="http://schemas.microsoft.com/office/drawing/2014/main" id="{B83D36E5-D324-7643-8C5F-81F84C8CFC4A}"/>
              </a:ext>
            </a:extLst>
          </p:cNvPr>
          <p:cNvSpPr>
            <a:spLocks noGrp="1"/>
          </p:cNvSpPr>
          <p:nvPr>
            <p:ph idx="1"/>
          </p:nvPr>
        </p:nvSpPr>
        <p:spPr>
          <a:xfrm>
            <a:off x="838200" y="1620455"/>
            <a:ext cx="10515600" cy="455650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cxnSp>
        <p:nvCxnSpPr>
          <p:cNvPr id="12" name="Straight Connector 11">
            <a:extLst>
              <a:ext uri="{FF2B5EF4-FFF2-40B4-BE49-F238E27FC236}">
                <a16:creationId xmlns:a16="http://schemas.microsoft.com/office/drawing/2014/main" id="{D21A624C-EAFE-AB41-BE6A-6CA890D880EA}"/>
              </a:ext>
            </a:extLst>
          </p:cNvPr>
          <p:cNvCxnSpPr>
            <a:cxnSpLocks/>
          </p:cNvCxnSpPr>
          <p:nvPr userDrawn="1"/>
        </p:nvCxnSpPr>
        <p:spPr>
          <a:xfrm>
            <a:off x="778710" y="1395378"/>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0F62C54-D600-CB4A-A78F-B235D2C97A20}"/>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10" name="Picture 9" descr="A picture containing food&#10;&#10;Description automatically generated">
            <a:extLst>
              <a:ext uri="{FF2B5EF4-FFF2-40B4-BE49-F238E27FC236}">
                <a16:creationId xmlns:a16="http://schemas.microsoft.com/office/drawing/2014/main" id="{FC859456-CBD2-4845-AD4A-75BD8FFD3881}"/>
              </a:ext>
            </a:extLst>
          </p:cNvPr>
          <p:cNvPicPr>
            <a:picLocks noChangeAspect="1"/>
          </p:cNvPicPr>
          <p:nvPr userDrawn="1"/>
        </p:nvPicPr>
        <p:blipFill>
          <a:blip r:embed="rId2"/>
          <a:stretch>
            <a:fillRect/>
          </a:stretch>
        </p:blipFill>
        <p:spPr>
          <a:xfrm>
            <a:off x="8295767" y="1816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70D4001-5C21-D347-8BC3-BEAF16338C8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57576" y="120493"/>
            <a:ext cx="3605531" cy="783426"/>
          </a:xfrm>
          <a:prstGeom prst="rect">
            <a:avLst/>
          </a:prstGeom>
        </p:spPr>
      </p:pic>
    </p:spTree>
    <p:extLst>
      <p:ext uri="{BB962C8B-B14F-4D97-AF65-F5344CB8AC3E}">
        <p14:creationId xmlns:p14="http://schemas.microsoft.com/office/powerpoint/2010/main" val="629134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336000" y="1165480"/>
            <a:ext cx="1152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2002172" y="365126"/>
            <a:ext cx="7315201" cy="537791"/>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9742025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410514" y="207285"/>
            <a:ext cx="11391815"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410515" y="1173870"/>
            <a:ext cx="11391815"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410515" y="6356351"/>
            <a:ext cx="3043885" cy="365125"/>
          </a:xfrm>
          <a:prstGeom prst="rect">
            <a:avLst/>
          </a:prstGeom>
        </p:spPr>
        <p:txBody>
          <a:bodyPr/>
          <a:lstStyle/>
          <a:p>
            <a:fld id="{8CEC639E-0CBF-9D4F-A0BA-59D31147FEB2}" type="datetime1">
              <a:rPr lang="sv-SE" smtClean="0"/>
              <a:pPr/>
              <a:t>2023-11-13</a:t>
            </a:fld>
            <a:endParaRPr lang="sv-SE"/>
          </a:p>
        </p:txBody>
      </p:sp>
      <p:sp>
        <p:nvSpPr>
          <p:cNvPr id="5" name="Platshållare för sidfot 4"/>
          <p:cNvSpPr>
            <a:spLocks noGrp="1"/>
          </p:cNvSpPr>
          <p:nvPr>
            <p:ph type="ftr" sz="quarter" idx="11"/>
          </p:nvPr>
        </p:nvSpPr>
        <p:spPr>
          <a:xfrm>
            <a:off x="4165600" y="6356351"/>
            <a:ext cx="38608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8737600" y="6356351"/>
            <a:ext cx="3064729"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1040899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455664" y="1610684"/>
            <a:ext cx="528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6364364" y="1610684"/>
            <a:ext cx="528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2572056" y="224598"/>
            <a:ext cx="6174297" cy="1134420"/>
          </a:xfrm>
          <a:prstGeom prst="rect">
            <a:avLst/>
          </a:prstGeom>
        </p:spPr>
        <p:txBody>
          <a:bodyPr/>
          <a:lstStyle/>
          <a:p>
            <a:r>
              <a:rPr lang="en-US" dirty="0"/>
              <a:t>Title</a:t>
            </a:r>
          </a:p>
        </p:txBody>
      </p:sp>
    </p:spTree>
    <p:extLst>
      <p:ext uri="{BB962C8B-B14F-4D97-AF65-F5344CB8AC3E}">
        <p14:creationId xmlns:p14="http://schemas.microsoft.com/office/powerpoint/2010/main" val="38060539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177148"/>
            <a:ext cx="105156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838200" y="4031752"/>
            <a:ext cx="1056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838200" y="4783021"/>
            <a:ext cx="1056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9344570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_with our host uni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54757"/>
            <a:ext cx="9144000" cy="2255205"/>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601F1ECC-F0AB-4533-AD42-86D54C977707}" type="datetime1">
              <a:rPr lang="sv-SE" smtClean="0"/>
              <a:t>2023-11-13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0" name="Picture 9" descr="A picture containing food&#10;&#10;Description automatically generated">
            <a:extLst>
              <a:ext uri="{FF2B5EF4-FFF2-40B4-BE49-F238E27FC236}">
                <a16:creationId xmlns:a16="http://schemas.microsoft.com/office/drawing/2014/main" id="{3D7F189E-74DF-0044-98E4-2B1D3416A9AB}"/>
              </a:ext>
            </a:extLst>
          </p:cNvPr>
          <p:cNvPicPr>
            <a:picLocks noChangeAspect="1"/>
          </p:cNvPicPr>
          <p:nvPr userDrawn="1"/>
        </p:nvPicPr>
        <p:blipFill>
          <a:blip r:embed="rId2"/>
          <a:stretch>
            <a:fillRect/>
          </a:stretch>
        </p:blipFill>
        <p:spPr>
          <a:xfrm>
            <a:off x="8295767" y="4864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37F2DF-D238-5049-8B55-FA9A7B21964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8" name="Straight Connector 7">
            <a:extLst>
              <a:ext uri="{FF2B5EF4-FFF2-40B4-BE49-F238E27FC236}">
                <a16:creationId xmlns:a16="http://schemas.microsoft.com/office/drawing/2014/main" id="{1A56857A-2270-6B42-AD4F-835AC33C4EB9}"/>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4231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_without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69833"/>
            <a:ext cx="9144000" cy="2240129"/>
          </a:xfrm>
        </p:spPr>
        <p:txBody>
          <a:bodyPr anchor="b"/>
          <a:lstStyle>
            <a:lvl1pPr algn="ctr">
              <a:defRPr sz="6000"/>
            </a:lvl1pPr>
          </a:lstStyle>
          <a:p>
            <a:r>
              <a:rPr lang="en-GB" dirty="0"/>
              <a:t>Click to edit Master title style</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9EB36E7B-3104-41FF-817D-7754B7139E48}" type="datetime1">
              <a:rPr lang="sv-SE" smtClean="0"/>
              <a:t>2023-11-13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7345DF36-AF89-E948-AD71-90A926D69F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9" name="Straight Connector 8">
            <a:extLst>
              <a:ext uri="{FF2B5EF4-FFF2-40B4-BE49-F238E27FC236}">
                <a16:creationId xmlns:a16="http://schemas.microsoft.com/office/drawing/2014/main" id="{3A4EE3D4-6DB5-104B-856B-9E6A551B45BA}"/>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0349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lin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63F94AF0-7C3E-4491-A8C1-66A4175149E4}" type="datetime1">
              <a:rPr lang="sv-SE" smtClean="0"/>
              <a:t>2023-11-13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3" name="Title 1">
            <a:extLst>
              <a:ext uri="{FF2B5EF4-FFF2-40B4-BE49-F238E27FC236}">
                <a16:creationId xmlns:a16="http://schemas.microsoft.com/office/drawing/2014/main" id="{5324D99D-A094-9649-9FB0-647735FA007D}"/>
              </a:ext>
            </a:extLst>
          </p:cNvPr>
          <p:cNvSpPr>
            <a:spLocks noGrp="1"/>
          </p:cNvSpPr>
          <p:nvPr>
            <p:ph type="title"/>
          </p:nvPr>
        </p:nvSpPr>
        <p:spPr>
          <a:xfrm>
            <a:off x="828261" y="1663451"/>
            <a:ext cx="10515600" cy="871406"/>
          </a:xfrm>
        </p:spPr>
        <p:txBody>
          <a:bodyPr anchor="b">
            <a:noAutofit/>
          </a:bodyPr>
          <a:lstStyle>
            <a:lvl1pPr>
              <a:defRPr sz="3800"/>
            </a:lvl1pPr>
          </a:lstStyle>
          <a:p>
            <a:r>
              <a:rPr lang="en-GB" dirty="0"/>
              <a:t>Click to edit Master title style</a:t>
            </a:r>
            <a:endParaRPr lang="en-SE" dirty="0"/>
          </a:p>
        </p:txBody>
      </p:sp>
      <p:sp>
        <p:nvSpPr>
          <p:cNvPr id="14" name="Text Placeholder 3">
            <a:extLst>
              <a:ext uri="{FF2B5EF4-FFF2-40B4-BE49-F238E27FC236}">
                <a16:creationId xmlns:a16="http://schemas.microsoft.com/office/drawing/2014/main" id="{FE8C6B50-29EA-4449-A6C2-CA30C0C84167}"/>
              </a:ext>
            </a:extLst>
          </p:cNvPr>
          <p:cNvSpPr>
            <a:spLocks noGrp="1"/>
          </p:cNvSpPr>
          <p:nvPr>
            <p:ph type="body" sz="half" idx="2"/>
          </p:nvPr>
        </p:nvSpPr>
        <p:spPr>
          <a:xfrm>
            <a:off x="828259" y="2583004"/>
            <a:ext cx="10515599" cy="495859"/>
          </a:xfrm>
        </p:spPr>
        <p:txBody>
          <a:bodyPr>
            <a:normAutofit/>
          </a:bodyPr>
          <a:lstStyle>
            <a:lvl1pPr marL="0" indent="0">
              <a:buFont typeface="Arial" panose="020B0604020202020204" pitchFamily="34" charset="0"/>
              <a:buNone/>
              <a:defRPr sz="24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pic>
        <p:nvPicPr>
          <p:cNvPr id="16" name="Picture 15" descr="A close up of a logo&#10;&#10;Description automatically generated">
            <a:extLst>
              <a:ext uri="{FF2B5EF4-FFF2-40B4-BE49-F238E27FC236}">
                <a16:creationId xmlns:a16="http://schemas.microsoft.com/office/drawing/2014/main" id="{BF63D60F-BC96-D84E-825E-C6134CF11E7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7" name="Straight Connector 16">
            <a:extLst>
              <a:ext uri="{FF2B5EF4-FFF2-40B4-BE49-F238E27FC236}">
                <a16:creationId xmlns:a16="http://schemas.microsoft.com/office/drawing/2014/main" id="{0914B5A8-E62F-574F-884F-874DB9B599E5}"/>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E9FB31-8022-1C40-B2EF-4622E53CBF65}"/>
              </a:ext>
            </a:extLst>
          </p:cNvPr>
          <p:cNvCxnSpPr>
            <a:cxnSpLocks/>
          </p:cNvCxnSpPr>
          <p:nvPr userDrawn="1"/>
        </p:nvCxnSpPr>
        <p:spPr>
          <a:xfrm>
            <a:off x="778710" y="1476403"/>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611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ub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64C9-BF76-3243-ADDB-8F927511EA59}"/>
              </a:ext>
            </a:extLst>
          </p:cNvPr>
          <p:cNvSpPr>
            <a:spLocks noGrp="1"/>
          </p:cNvSpPr>
          <p:nvPr>
            <p:ph type="title"/>
          </p:nvPr>
        </p:nvSpPr>
        <p:spPr>
          <a:xfrm>
            <a:off x="831850" y="1709738"/>
            <a:ext cx="10515600" cy="2852737"/>
          </a:xfrm>
        </p:spPr>
        <p:txBody>
          <a:bodyPr anchor="b">
            <a:normAutofit/>
          </a:bodyPr>
          <a:lstStyle>
            <a:lvl1pPr>
              <a:defRPr sz="4400"/>
            </a:lvl1pPr>
          </a:lstStyle>
          <a:p>
            <a:r>
              <a:rPr lang="en-GB" dirty="0"/>
              <a:t>Click to edit Master title style</a:t>
            </a:r>
            <a:endParaRPr lang="en-SE" dirty="0"/>
          </a:p>
        </p:txBody>
      </p:sp>
      <p:sp>
        <p:nvSpPr>
          <p:cNvPr id="3" name="Text Placeholder 2">
            <a:extLst>
              <a:ext uri="{FF2B5EF4-FFF2-40B4-BE49-F238E27FC236}">
                <a16:creationId xmlns:a16="http://schemas.microsoft.com/office/drawing/2014/main" id="{32F1F8A0-9F84-094A-ADD3-F4071F7FB5A5}"/>
              </a:ext>
            </a:extLst>
          </p:cNvPr>
          <p:cNvSpPr>
            <a:spLocks noGrp="1"/>
          </p:cNvSpPr>
          <p:nvPr>
            <p:ph type="body" idx="1"/>
          </p:nvPr>
        </p:nvSpPr>
        <p:spPr>
          <a:xfrm>
            <a:off x="831850" y="4589463"/>
            <a:ext cx="10515600" cy="1500187"/>
          </a:xfrm>
        </p:spPr>
        <p:txBody>
          <a:bodyPr/>
          <a:lstStyle>
            <a:lvl1pPr marL="0" indent="0">
              <a:buNone/>
              <a:defRPr sz="2400">
                <a:solidFill>
                  <a:schemeClr val="accent6">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2D930D03-AB96-6741-A3CA-A0A20D76A30A}"/>
              </a:ext>
            </a:extLst>
          </p:cNvPr>
          <p:cNvSpPr>
            <a:spLocks noGrp="1"/>
          </p:cNvSpPr>
          <p:nvPr>
            <p:ph type="dt" sz="half" idx="10"/>
          </p:nvPr>
        </p:nvSpPr>
        <p:spPr/>
        <p:txBody>
          <a:bodyPr/>
          <a:lstStyle/>
          <a:p>
            <a:fld id="{0EDCE6A3-74EA-495A-8D85-78EB7D3BB997}" type="datetime1">
              <a:rPr lang="sv-SE" smtClean="0"/>
              <a:t>2023-11-13</a:t>
            </a:fld>
            <a:endParaRPr lang="en-SE"/>
          </a:p>
        </p:txBody>
      </p:sp>
      <p:sp>
        <p:nvSpPr>
          <p:cNvPr id="5" name="Footer Placeholder 4">
            <a:extLst>
              <a:ext uri="{FF2B5EF4-FFF2-40B4-BE49-F238E27FC236}">
                <a16:creationId xmlns:a16="http://schemas.microsoft.com/office/drawing/2014/main" id="{A4958649-DA59-6249-9659-830BFAE36F8C}"/>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28F5200F-1927-4F46-BE30-9DD64BF69A8C}"/>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91D9563F-6D6E-8748-BE72-B09B5B4D13F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0" name="Straight Connector 9">
            <a:extLst>
              <a:ext uri="{FF2B5EF4-FFF2-40B4-BE49-F238E27FC236}">
                <a16:creationId xmlns:a16="http://schemas.microsoft.com/office/drawing/2014/main" id="{851391E7-28F3-DC4F-95FB-31038B3C7FF8}"/>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953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en-GB" dirty="0"/>
              <a:t>Click to edit Master title style</a:t>
            </a:r>
            <a:endParaRPr lang="en-SE" dirty="0"/>
          </a:p>
        </p:txBody>
      </p:sp>
      <p:sp>
        <p:nvSpPr>
          <p:cNvPr id="3" name="Picture Placeholder 2">
            <a:extLst>
              <a:ext uri="{FF2B5EF4-FFF2-40B4-BE49-F238E27FC236}">
                <a16:creationId xmlns:a16="http://schemas.microsoft.com/office/drawing/2014/main" id="{48CCE356-D3BC-754A-9BBF-EB1FA1E8A83F}"/>
              </a:ext>
            </a:extLst>
          </p:cNvPr>
          <p:cNvSpPr>
            <a:spLocks noGrp="1"/>
          </p:cNvSpPr>
          <p:nvPr>
            <p:ph type="pic" idx="1"/>
          </p:nvPr>
        </p:nvSpPr>
        <p:spPr>
          <a:xfrm>
            <a:off x="0" y="0"/>
            <a:ext cx="5224041" cy="68579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C03CD859-3533-4235-95BD-AD6EB1C19890}" type="datetime1">
              <a:rPr lang="sv-SE" smtClean="0"/>
              <a:t>2023-11-13</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3229875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lin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E901362D-7532-4CDB-A3E8-B45AB8EBECDC}" type="datetime1">
              <a:rPr lang="sv-SE" smtClean="0"/>
              <a:t>2023-11-13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3" name="Title 1">
            <a:extLst>
              <a:ext uri="{FF2B5EF4-FFF2-40B4-BE49-F238E27FC236}">
                <a16:creationId xmlns:a16="http://schemas.microsoft.com/office/drawing/2014/main" id="{5324D99D-A094-9649-9FB0-647735FA007D}"/>
              </a:ext>
            </a:extLst>
          </p:cNvPr>
          <p:cNvSpPr>
            <a:spLocks noGrp="1"/>
          </p:cNvSpPr>
          <p:nvPr>
            <p:ph type="title"/>
          </p:nvPr>
        </p:nvSpPr>
        <p:spPr>
          <a:xfrm>
            <a:off x="828261" y="1663451"/>
            <a:ext cx="10515600" cy="871406"/>
          </a:xfrm>
        </p:spPr>
        <p:txBody>
          <a:bodyPr anchor="b">
            <a:noAutofit/>
          </a:bodyPr>
          <a:lstStyle>
            <a:lvl1pPr>
              <a:defRPr sz="3800"/>
            </a:lvl1pPr>
          </a:lstStyle>
          <a:p>
            <a:r>
              <a:rPr lang="sv-SE"/>
              <a:t>Klicka här för att ändra mall för rubrikformat</a:t>
            </a:r>
            <a:endParaRPr lang="en-SE" dirty="0"/>
          </a:p>
        </p:txBody>
      </p:sp>
      <p:sp>
        <p:nvSpPr>
          <p:cNvPr id="14" name="Text Placeholder 3">
            <a:extLst>
              <a:ext uri="{FF2B5EF4-FFF2-40B4-BE49-F238E27FC236}">
                <a16:creationId xmlns:a16="http://schemas.microsoft.com/office/drawing/2014/main" id="{FE8C6B50-29EA-4449-A6C2-CA30C0C84167}"/>
              </a:ext>
            </a:extLst>
          </p:cNvPr>
          <p:cNvSpPr>
            <a:spLocks noGrp="1"/>
          </p:cNvSpPr>
          <p:nvPr>
            <p:ph type="body" sz="half" idx="2"/>
          </p:nvPr>
        </p:nvSpPr>
        <p:spPr>
          <a:xfrm>
            <a:off x="828259" y="2583004"/>
            <a:ext cx="10515599" cy="495859"/>
          </a:xfrm>
        </p:spPr>
        <p:txBody>
          <a:bodyPr>
            <a:normAutofit/>
          </a:bodyPr>
          <a:lstStyle>
            <a:lvl1pPr marL="0" indent="0">
              <a:buFont typeface="Arial" panose="020B0604020202020204" pitchFamily="34" charset="0"/>
              <a:buNone/>
              <a:defRPr sz="24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cxnSp>
        <p:nvCxnSpPr>
          <p:cNvPr id="17" name="Straight Connector 16">
            <a:extLst>
              <a:ext uri="{FF2B5EF4-FFF2-40B4-BE49-F238E27FC236}">
                <a16:creationId xmlns:a16="http://schemas.microsoft.com/office/drawing/2014/main" id="{0914B5A8-E62F-574F-884F-874DB9B599E5}"/>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E9FB31-8022-1C40-B2EF-4622E53CBF65}"/>
              </a:ext>
            </a:extLst>
          </p:cNvPr>
          <p:cNvCxnSpPr>
            <a:cxnSpLocks/>
          </p:cNvCxnSpPr>
          <p:nvPr userDrawn="1"/>
        </p:nvCxnSpPr>
        <p:spPr>
          <a:xfrm>
            <a:off x="778710" y="1476403"/>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logo&#10;&#10;Description automatically generated">
            <a:extLst>
              <a:ext uri="{FF2B5EF4-FFF2-40B4-BE49-F238E27FC236}">
                <a16:creationId xmlns:a16="http://schemas.microsoft.com/office/drawing/2014/main" id="{53FA0372-DA0B-E944-BD83-8B1A9A7F991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spTree>
    <p:extLst>
      <p:ext uri="{BB962C8B-B14F-4D97-AF65-F5344CB8AC3E}">
        <p14:creationId xmlns:p14="http://schemas.microsoft.com/office/powerpoint/2010/main" val="3156303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_with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en-GB" dirty="0"/>
              <a:t>Click to edit Master title style</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A60D7E14-8888-4D15-95B6-A08632391821}" type="datetime1">
              <a:rPr lang="sv-SE" smtClean="0"/>
              <a:t>2023-11-13</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9" name="Rectangle 8">
            <a:extLst>
              <a:ext uri="{FF2B5EF4-FFF2-40B4-BE49-F238E27FC236}">
                <a16:creationId xmlns:a16="http://schemas.microsoft.com/office/drawing/2014/main" id="{1ABDC27D-A336-6E4B-B112-3D8F93FE7981}"/>
              </a:ext>
            </a:extLst>
          </p:cNvPr>
          <p:cNvSpPr/>
          <p:nvPr userDrawn="1"/>
        </p:nvSpPr>
        <p:spPr>
          <a:xfrm>
            <a:off x="1" y="0"/>
            <a:ext cx="5256212" cy="6857999"/>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7860396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column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BF0F2A9A-E178-491F-9765-89D0A21A6714}" type="datetime1">
              <a:rPr lang="sv-SE" smtClean="0"/>
              <a:t>2023-11-13</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32774458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ne column_with picture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B833A2B6-0235-4A3C-BBB3-5EE20C7671BD}" type="datetime1">
              <a:rPr lang="sv-SE" smtClean="0"/>
              <a:t>2023-11-13</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14711015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EDD13F0D-52B4-4109-BF99-2037F8BF6819}" type="datetime1">
              <a:rPr lang="sv-SE" smtClean="0"/>
              <a:t>2023-11-13</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735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ne column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1D804209-7EF1-4372-9096-C944EC7ED47F}" type="datetime1">
              <a:rPr lang="sv-SE" smtClean="0"/>
              <a:t>2023-11-13</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3465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486802"/>
            <a:ext cx="5181600" cy="469016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Content Placeholder 3">
            <a:extLst>
              <a:ext uri="{FF2B5EF4-FFF2-40B4-BE49-F238E27FC236}">
                <a16:creationId xmlns:a16="http://schemas.microsoft.com/office/drawing/2014/main" id="{B3A61B6F-7EA9-644D-9EE7-D689D3C4D6B4}"/>
              </a:ext>
            </a:extLst>
          </p:cNvPr>
          <p:cNvSpPr>
            <a:spLocks noGrp="1"/>
          </p:cNvSpPr>
          <p:nvPr>
            <p:ph sz="half" idx="2"/>
          </p:nvPr>
        </p:nvSpPr>
        <p:spPr>
          <a:xfrm>
            <a:off x="6172200" y="1486802"/>
            <a:ext cx="5181600" cy="4690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449F69B6-7F89-4E07-A5F1-19E8BAD82FA9}" type="datetime1">
              <a:rPr lang="sv-SE" smtClean="0"/>
              <a:t>2023-11-13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EF6E1995-9EF8-6B43-824E-C101AA05EBB5}"/>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3" name="Picture 12" descr="A picture containing light&#10;&#10;Description automatically generated">
            <a:extLst>
              <a:ext uri="{FF2B5EF4-FFF2-40B4-BE49-F238E27FC236}">
                <a16:creationId xmlns:a16="http://schemas.microsoft.com/office/drawing/2014/main" id="{1180D43F-1645-D74C-BC68-E70E910CF8F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5888A04A-B7D7-4445-A7F6-567F660D28AE}"/>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363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81DA74-6559-A246-BF14-34A29F0B6293}"/>
              </a:ext>
            </a:extLst>
          </p:cNvPr>
          <p:cNvSpPr>
            <a:spLocks noGrp="1"/>
          </p:cNvSpPr>
          <p:nvPr>
            <p:ph type="body" idx="1"/>
          </p:nvPr>
        </p:nvSpPr>
        <p:spPr>
          <a:xfrm>
            <a:off x="839788" y="1596064"/>
            <a:ext cx="5157787" cy="5081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F8023958-DDF9-F648-95C8-3A2F7D3B4445}"/>
              </a:ext>
            </a:extLst>
          </p:cNvPr>
          <p:cNvSpPr>
            <a:spLocks noGrp="1"/>
          </p:cNvSpPr>
          <p:nvPr>
            <p:ph sz="half" idx="2"/>
          </p:nvPr>
        </p:nvSpPr>
        <p:spPr>
          <a:xfrm>
            <a:off x="839788" y="2213113"/>
            <a:ext cx="5157787" cy="3976550"/>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Text Placeholder 4">
            <a:extLst>
              <a:ext uri="{FF2B5EF4-FFF2-40B4-BE49-F238E27FC236}">
                <a16:creationId xmlns:a16="http://schemas.microsoft.com/office/drawing/2014/main" id="{AD3F83A3-3657-2445-9DE5-C7C88B5346CA}"/>
              </a:ext>
            </a:extLst>
          </p:cNvPr>
          <p:cNvSpPr>
            <a:spLocks noGrp="1"/>
          </p:cNvSpPr>
          <p:nvPr>
            <p:ph type="body" sz="quarter" idx="3"/>
          </p:nvPr>
        </p:nvSpPr>
        <p:spPr>
          <a:xfrm>
            <a:off x="6172200" y="1596064"/>
            <a:ext cx="5183188" cy="5081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CB4ADB9F-3592-FF47-868F-84CEBA721E61}"/>
              </a:ext>
            </a:extLst>
          </p:cNvPr>
          <p:cNvSpPr>
            <a:spLocks noGrp="1"/>
          </p:cNvSpPr>
          <p:nvPr>
            <p:ph sz="quarter" idx="4"/>
          </p:nvPr>
        </p:nvSpPr>
        <p:spPr>
          <a:xfrm>
            <a:off x="6172200" y="2213113"/>
            <a:ext cx="5183188" cy="3976550"/>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7" name="Date Placeholder 6">
            <a:extLst>
              <a:ext uri="{FF2B5EF4-FFF2-40B4-BE49-F238E27FC236}">
                <a16:creationId xmlns:a16="http://schemas.microsoft.com/office/drawing/2014/main" id="{9E83C99C-A608-864A-A074-2F1CD9971227}"/>
              </a:ext>
            </a:extLst>
          </p:cNvPr>
          <p:cNvSpPr>
            <a:spLocks noGrp="1"/>
          </p:cNvSpPr>
          <p:nvPr>
            <p:ph type="dt" sz="half" idx="10"/>
          </p:nvPr>
        </p:nvSpPr>
        <p:spPr/>
        <p:txBody>
          <a:bodyPr/>
          <a:lstStyle/>
          <a:p>
            <a:fld id="{AB511963-E822-49F5-A407-693111AC31BD}" type="datetime1">
              <a:rPr lang="sv-SE" smtClean="0"/>
              <a:t>2023-11-13</a:t>
            </a:fld>
            <a:endParaRPr lang="en-SE"/>
          </a:p>
        </p:txBody>
      </p:sp>
      <p:sp>
        <p:nvSpPr>
          <p:cNvPr id="8" name="Footer Placeholder 7">
            <a:extLst>
              <a:ext uri="{FF2B5EF4-FFF2-40B4-BE49-F238E27FC236}">
                <a16:creationId xmlns:a16="http://schemas.microsoft.com/office/drawing/2014/main" id="{05A65F0D-CB50-DB4C-B643-8BBDBDC6EF3D}"/>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3BF3F6E3-DEE5-D64E-844E-EA92DBE41A30}"/>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B6406C0-0623-CF40-9192-9ECCC4C76DCD}"/>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3" name="Picture 12" descr="A picture containing light&#10;&#10;Description automatically generated">
            <a:extLst>
              <a:ext uri="{FF2B5EF4-FFF2-40B4-BE49-F238E27FC236}">
                <a16:creationId xmlns:a16="http://schemas.microsoft.com/office/drawing/2014/main" id="{60E44778-6BC3-9E44-9901-27C147E1394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187F76E0-270B-7241-AE1D-1277BA6E99FC}"/>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0680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s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590261"/>
            <a:ext cx="3145016" cy="4586702"/>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4A2AC964-AB30-4B8F-A4A2-7A51D1BF2D09}" type="datetime1">
              <a:rPr lang="sv-SE" smtClean="0"/>
              <a:t>2023-11-13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495800" y="1587086"/>
            <a:ext cx="3145016" cy="4586702"/>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4" name="Picture Placeholder 13">
            <a:extLst>
              <a:ext uri="{FF2B5EF4-FFF2-40B4-BE49-F238E27FC236}">
                <a16:creationId xmlns:a16="http://schemas.microsoft.com/office/drawing/2014/main" id="{22B0097B-7898-C540-A510-74BFB149DFB0}"/>
              </a:ext>
            </a:extLst>
          </p:cNvPr>
          <p:cNvSpPr>
            <a:spLocks noGrp="1"/>
          </p:cNvSpPr>
          <p:nvPr>
            <p:ph type="pic" sz="quarter" idx="15"/>
          </p:nvPr>
        </p:nvSpPr>
        <p:spPr>
          <a:xfrm>
            <a:off x="8153400" y="1587086"/>
            <a:ext cx="3148595" cy="4586702"/>
          </a:xfrm>
          <a:solidFill>
            <a:schemeClr val="accent6"/>
          </a:solidFill>
        </p:spPr>
        <p:txBody>
          <a:bodyPr/>
          <a:lstStyle/>
          <a:p>
            <a:endParaRPr lang="en-SE"/>
          </a:p>
        </p:txBody>
      </p:sp>
      <p:sp>
        <p:nvSpPr>
          <p:cNvPr id="15" name="Title 1">
            <a:extLst>
              <a:ext uri="{FF2B5EF4-FFF2-40B4-BE49-F238E27FC236}">
                <a16:creationId xmlns:a16="http://schemas.microsoft.com/office/drawing/2014/main" id="{93154B94-A779-F845-A04B-B2B93C2FBBD1}"/>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7" name="Picture 16" descr="A picture containing light&#10;&#10;Description automatically generated">
            <a:extLst>
              <a:ext uri="{FF2B5EF4-FFF2-40B4-BE49-F238E27FC236}">
                <a16:creationId xmlns:a16="http://schemas.microsoft.com/office/drawing/2014/main" id="{E6702E27-792C-0646-A67C-3083FC9C1A8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8" name="Straight Connector 17">
            <a:extLst>
              <a:ext uri="{FF2B5EF4-FFF2-40B4-BE49-F238E27FC236}">
                <a16:creationId xmlns:a16="http://schemas.microsoft.com/office/drawing/2014/main" id="{C54C66CF-7EDF-D54E-8975-3C0CEC7C4EFB}"/>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874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990571" y="1709532"/>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0D96B584-A8FB-42F4-B5BD-39BA93AEAA72}" type="datetime1">
              <a:rPr lang="sv-SE" smtClean="0"/>
              <a:t>2023-11-13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572291" y="1706357"/>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3" name="Content Placeholder 2">
            <a:extLst>
              <a:ext uri="{FF2B5EF4-FFF2-40B4-BE49-F238E27FC236}">
                <a16:creationId xmlns:a16="http://schemas.microsoft.com/office/drawing/2014/main" id="{4B0D00D4-87E8-FC49-A11E-1674C0199F56}"/>
              </a:ext>
            </a:extLst>
          </p:cNvPr>
          <p:cNvSpPr>
            <a:spLocks noGrp="1"/>
          </p:cNvSpPr>
          <p:nvPr>
            <p:ph sz="half" idx="14"/>
          </p:nvPr>
        </p:nvSpPr>
        <p:spPr>
          <a:xfrm>
            <a:off x="8154011" y="1706357"/>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4926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x picture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37216967-6FF9-4502-85BB-54DDDEFAF232}" type="datetime1">
              <a:rPr lang="sv-SE" smtClean="0"/>
              <a:t>2023-11-13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Picture Placeholder 13">
            <a:extLst>
              <a:ext uri="{FF2B5EF4-FFF2-40B4-BE49-F238E27FC236}">
                <a16:creationId xmlns:a16="http://schemas.microsoft.com/office/drawing/2014/main" id="{356174EE-E1FC-1549-92D3-27228F8A6EC4}"/>
              </a:ext>
            </a:extLst>
          </p:cNvPr>
          <p:cNvSpPr>
            <a:spLocks noGrp="1"/>
          </p:cNvSpPr>
          <p:nvPr>
            <p:ph type="pic" sz="quarter" idx="17"/>
          </p:nvPr>
        </p:nvSpPr>
        <p:spPr>
          <a:xfrm>
            <a:off x="859398" y="1557868"/>
            <a:ext cx="3080368" cy="1867795"/>
          </a:xfrm>
          <a:solidFill>
            <a:schemeClr val="accent6"/>
          </a:solidFill>
        </p:spPr>
        <p:txBody>
          <a:bodyPr/>
          <a:lstStyle/>
          <a:p>
            <a:endParaRPr lang="en-SE"/>
          </a:p>
        </p:txBody>
      </p:sp>
      <p:sp>
        <p:nvSpPr>
          <p:cNvPr id="19" name="Picture Placeholder 13">
            <a:extLst>
              <a:ext uri="{FF2B5EF4-FFF2-40B4-BE49-F238E27FC236}">
                <a16:creationId xmlns:a16="http://schemas.microsoft.com/office/drawing/2014/main" id="{447581F5-E5A1-9941-9B80-304E1C8A22BA}"/>
              </a:ext>
            </a:extLst>
          </p:cNvPr>
          <p:cNvSpPr>
            <a:spLocks noGrp="1"/>
          </p:cNvSpPr>
          <p:nvPr>
            <p:ph type="pic" sz="quarter" idx="18"/>
          </p:nvPr>
        </p:nvSpPr>
        <p:spPr>
          <a:xfrm>
            <a:off x="859398" y="3995264"/>
            <a:ext cx="3080368" cy="1867795"/>
          </a:xfrm>
          <a:solidFill>
            <a:schemeClr val="accent6"/>
          </a:solidFill>
        </p:spPr>
        <p:txBody>
          <a:bodyPr/>
          <a:lstStyle/>
          <a:p>
            <a:endParaRPr lang="en-SE"/>
          </a:p>
        </p:txBody>
      </p:sp>
      <p:sp>
        <p:nvSpPr>
          <p:cNvPr id="22" name="Text Placeholder 2">
            <a:extLst>
              <a:ext uri="{FF2B5EF4-FFF2-40B4-BE49-F238E27FC236}">
                <a16:creationId xmlns:a16="http://schemas.microsoft.com/office/drawing/2014/main" id="{AA784B64-64BD-BA48-B359-7D4A03877177}"/>
              </a:ext>
            </a:extLst>
          </p:cNvPr>
          <p:cNvSpPr>
            <a:spLocks noGrp="1"/>
          </p:cNvSpPr>
          <p:nvPr>
            <p:ph type="body" idx="1"/>
          </p:nvPr>
        </p:nvSpPr>
        <p:spPr>
          <a:xfrm>
            <a:off x="848140" y="3486702"/>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3" name="Text Placeholder 2">
            <a:extLst>
              <a:ext uri="{FF2B5EF4-FFF2-40B4-BE49-F238E27FC236}">
                <a16:creationId xmlns:a16="http://schemas.microsoft.com/office/drawing/2014/main" id="{EE81B823-48D0-B040-9982-F46A26004A93}"/>
              </a:ext>
            </a:extLst>
          </p:cNvPr>
          <p:cNvSpPr>
            <a:spLocks noGrp="1"/>
          </p:cNvSpPr>
          <p:nvPr>
            <p:ph type="body" idx="26"/>
          </p:nvPr>
        </p:nvSpPr>
        <p:spPr>
          <a:xfrm>
            <a:off x="848139" y="5930290"/>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4" name="Picture Placeholder 13">
            <a:extLst>
              <a:ext uri="{FF2B5EF4-FFF2-40B4-BE49-F238E27FC236}">
                <a16:creationId xmlns:a16="http://schemas.microsoft.com/office/drawing/2014/main" id="{F6033C9C-07C1-3947-BB55-9F23F6448C4B}"/>
              </a:ext>
            </a:extLst>
          </p:cNvPr>
          <p:cNvSpPr>
            <a:spLocks noGrp="1"/>
          </p:cNvSpPr>
          <p:nvPr>
            <p:ph type="pic" sz="quarter" idx="27"/>
          </p:nvPr>
        </p:nvSpPr>
        <p:spPr>
          <a:xfrm>
            <a:off x="4567073" y="1557868"/>
            <a:ext cx="3080368" cy="1867795"/>
          </a:xfrm>
          <a:solidFill>
            <a:schemeClr val="accent6"/>
          </a:solidFill>
        </p:spPr>
        <p:txBody>
          <a:bodyPr/>
          <a:lstStyle/>
          <a:p>
            <a:endParaRPr lang="en-SE"/>
          </a:p>
        </p:txBody>
      </p:sp>
      <p:sp>
        <p:nvSpPr>
          <p:cNvPr id="35" name="Picture Placeholder 13">
            <a:extLst>
              <a:ext uri="{FF2B5EF4-FFF2-40B4-BE49-F238E27FC236}">
                <a16:creationId xmlns:a16="http://schemas.microsoft.com/office/drawing/2014/main" id="{82386599-CCDD-E642-A696-F4D5532A56E3}"/>
              </a:ext>
            </a:extLst>
          </p:cNvPr>
          <p:cNvSpPr>
            <a:spLocks noGrp="1"/>
          </p:cNvSpPr>
          <p:nvPr>
            <p:ph type="pic" sz="quarter" idx="28"/>
          </p:nvPr>
        </p:nvSpPr>
        <p:spPr>
          <a:xfrm>
            <a:off x="4567073" y="3995264"/>
            <a:ext cx="3080368" cy="1867795"/>
          </a:xfrm>
          <a:solidFill>
            <a:schemeClr val="accent6"/>
          </a:solidFill>
        </p:spPr>
        <p:txBody>
          <a:bodyPr/>
          <a:lstStyle/>
          <a:p>
            <a:endParaRPr lang="en-SE"/>
          </a:p>
        </p:txBody>
      </p:sp>
      <p:sp>
        <p:nvSpPr>
          <p:cNvPr id="36" name="Text Placeholder 2">
            <a:extLst>
              <a:ext uri="{FF2B5EF4-FFF2-40B4-BE49-F238E27FC236}">
                <a16:creationId xmlns:a16="http://schemas.microsoft.com/office/drawing/2014/main" id="{B61E2E21-BE07-564D-9F0D-C5463C6B6CDF}"/>
              </a:ext>
            </a:extLst>
          </p:cNvPr>
          <p:cNvSpPr>
            <a:spLocks noGrp="1"/>
          </p:cNvSpPr>
          <p:nvPr>
            <p:ph type="body" idx="29"/>
          </p:nvPr>
        </p:nvSpPr>
        <p:spPr>
          <a:xfrm>
            <a:off x="4555816" y="3486702"/>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7" name="Text Placeholder 2">
            <a:extLst>
              <a:ext uri="{FF2B5EF4-FFF2-40B4-BE49-F238E27FC236}">
                <a16:creationId xmlns:a16="http://schemas.microsoft.com/office/drawing/2014/main" id="{90AA0173-F413-9245-8A54-18821E00AFC4}"/>
              </a:ext>
            </a:extLst>
          </p:cNvPr>
          <p:cNvSpPr>
            <a:spLocks noGrp="1"/>
          </p:cNvSpPr>
          <p:nvPr>
            <p:ph type="body" idx="30"/>
          </p:nvPr>
        </p:nvSpPr>
        <p:spPr>
          <a:xfrm>
            <a:off x="4555815" y="5930290"/>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8" name="Picture Placeholder 13">
            <a:extLst>
              <a:ext uri="{FF2B5EF4-FFF2-40B4-BE49-F238E27FC236}">
                <a16:creationId xmlns:a16="http://schemas.microsoft.com/office/drawing/2014/main" id="{A7F7E436-ADED-E24B-8DBE-441C72DFD28B}"/>
              </a:ext>
            </a:extLst>
          </p:cNvPr>
          <p:cNvSpPr>
            <a:spLocks noGrp="1"/>
          </p:cNvSpPr>
          <p:nvPr>
            <p:ph type="pic" sz="quarter" idx="31"/>
          </p:nvPr>
        </p:nvSpPr>
        <p:spPr>
          <a:xfrm>
            <a:off x="8263491" y="1557868"/>
            <a:ext cx="3080368" cy="1867795"/>
          </a:xfrm>
          <a:solidFill>
            <a:schemeClr val="accent6"/>
          </a:solidFill>
        </p:spPr>
        <p:txBody>
          <a:bodyPr/>
          <a:lstStyle/>
          <a:p>
            <a:endParaRPr lang="en-SE"/>
          </a:p>
        </p:txBody>
      </p:sp>
      <p:sp>
        <p:nvSpPr>
          <p:cNvPr id="39" name="Picture Placeholder 13">
            <a:extLst>
              <a:ext uri="{FF2B5EF4-FFF2-40B4-BE49-F238E27FC236}">
                <a16:creationId xmlns:a16="http://schemas.microsoft.com/office/drawing/2014/main" id="{1B3C5658-CAF7-224D-A319-1FF6AC8FD861}"/>
              </a:ext>
            </a:extLst>
          </p:cNvPr>
          <p:cNvSpPr>
            <a:spLocks noGrp="1"/>
          </p:cNvSpPr>
          <p:nvPr>
            <p:ph type="pic" sz="quarter" idx="32"/>
          </p:nvPr>
        </p:nvSpPr>
        <p:spPr>
          <a:xfrm>
            <a:off x="8263491" y="3995264"/>
            <a:ext cx="3080368" cy="1867795"/>
          </a:xfrm>
          <a:solidFill>
            <a:schemeClr val="accent6"/>
          </a:solidFill>
        </p:spPr>
        <p:txBody>
          <a:bodyPr/>
          <a:lstStyle/>
          <a:p>
            <a:endParaRPr lang="en-SE"/>
          </a:p>
        </p:txBody>
      </p:sp>
      <p:sp>
        <p:nvSpPr>
          <p:cNvPr id="40" name="Text Placeholder 2">
            <a:extLst>
              <a:ext uri="{FF2B5EF4-FFF2-40B4-BE49-F238E27FC236}">
                <a16:creationId xmlns:a16="http://schemas.microsoft.com/office/drawing/2014/main" id="{4F14060D-6306-6148-9507-2F40EF4F8019}"/>
              </a:ext>
            </a:extLst>
          </p:cNvPr>
          <p:cNvSpPr>
            <a:spLocks noGrp="1"/>
          </p:cNvSpPr>
          <p:nvPr>
            <p:ph type="body" idx="33"/>
          </p:nvPr>
        </p:nvSpPr>
        <p:spPr>
          <a:xfrm>
            <a:off x="8263492" y="3509517"/>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1" name="Text Placeholder 2">
            <a:extLst>
              <a:ext uri="{FF2B5EF4-FFF2-40B4-BE49-F238E27FC236}">
                <a16:creationId xmlns:a16="http://schemas.microsoft.com/office/drawing/2014/main" id="{73469DD7-B1A0-6248-A00B-B7F73CB98EEC}"/>
              </a:ext>
            </a:extLst>
          </p:cNvPr>
          <p:cNvSpPr>
            <a:spLocks noGrp="1"/>
          </p:cNvSpPr>
          <p:nvPr>
            <p:ph type="body" idx="34"/>
          </p:nvPr>
        </p:nvSpPr>
        <p:spPr>
          <a:xfrm>
            <a:off x="8263491" y="5953105"/>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Tree>
    <p:extLst>
      <p:ext uri="{BB962C8B-B14F-4D97-AF65-F5344CB8AC3E}">
        <p14:creationId xmlns:p14="http://schemas.microsoft.com/office/powerpoint/2010/main" val="1577650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ubsection ">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64C9-BF76-3243-ADDB-8F927511EA59}"/>
              </a:ext>
            </a:extLst>
          </p:cNvPr>
          <p:cNvSpPr>
            <a:spLocks noGrp="1"/>
          </p:cNvSpPr>
          <p:nvPr>
            <p:ph type="title"/>
          </p:nvPr>
        </p:nvSpPr>
        <p:spPr>
          <a:xfrm>
            <a:off x="831850" y="1709738"/>
            <a:ext cx="10515600" cy="2852737"/>
          </a:xfrm>
        </p:spPr>
        <p:txBody>
          <a:bodyPr anchor="b">
            <a:normAutofit/>
          </a:bodyPr>
          <a:lstStyle>
            <a:lvl1pPr>
              <a:defRPr sz="4400"/>
            </a:lvl1pPr>
          </a:lstStyle>
          <a:p>
            <a:r>
              <a:rPr lang="sv-SE"/>
              <a:t>Klicka här för att ändra mall för rubrikformat</a:t>
            </a:r>
            <a:endParaRPr lang="en-SE" dirty="0"/>
          </a:p>
        </p:txBody>
      </p:sp>
      <p:sp>
        <p:nvSpPr>
          <p:cNvPr id="3" name="Text Placeholder 2">
            <a:extLst>
              <a:ext uri="{FF2B5EF4-FFF2-40B4-BE49-F238E27FC236}">
                <a16:creationId xmlns:a16="http://schemas.microsoft.com/office/drawing/2014/main" id="{32F1F8A0-9F84-094A-ADD3-F4071F7FB5A5}"/>
              </a:ext>
            </a:extLst>
          </p:cNvPr>
          <p:cNvSpPr>
            <a:spLocks noGrp="1"/>
          </p:cNvSpPr>
          <p:nvPr>
            <p:ph type="body" idx="1"/>
          </p:nvPr>
        </p:nvSpPr>
        <p:spPr>
          <a:xfrm>
            <a:off x="831850" y="4589463"/>
            <a:ext cx="10515600" cy="1500187"/>
          </a:xfrm>
        </p:spPr>
        <p:txBody>
          <a:bodyPr/>
          <a:lstStyle>
            <a:lvl1pPr marL="0" indent="0">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2D930D03-AB96-6741-A3CA-A0A20D76A30A}"/>
              </a:ext>
            </a:extLst>
          </p:cNvPr>
          <p:cNvSpPr>
            <a:spLocks noGrp="1"/>
          </p:cNvSpPr>
          <p:nvPr>
            <p:ph type="dt" sz="half" idx="10"/>
          </p:nvPr>
        </p:nvSpPr>
        <p:spPr/>
        <p:txBody>
          <a:bodyPr/>
          <a:lstStyle/>
          <a:p>
            <a:fld id="{F67B3C72-E7FA-4B64-B683-794DCA102CBA}" type="datetime1">
              <a:rPr lang="sv-SE" smtClean="0"/>
              <a:t>2023-11-13</a:t>
            </a:fld>
            <a:endParaRPr lang="en-SE"/>
          </a:p>
        </p:txBody>
      </p:sp>
      <p:sp>
        <p:nvSpPr>
          <p:cNvPr id="5" name="Footer Placeholder 4">
            <a:extLst>
              <a:ext uri="{FF2B5EF4-FFF2-40B4-BE49-F238E27FC236}">
                <a16:creationId xmlns:a16="http://schemas.microsoft.com/office/drawing/2014/main" id="{A4958649-DA59-6249-9659-830BFAE36F8C}"/>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28F5200F-1927-4F46-BE30-9DD64BF69A8C}"/>
              </a:ext>
            </a:extLst>
          </p:cNvPr>
          <p:cNvSpPr>
            <a:spLocks noGrp="1"/>
          </p:cNvSpPr>
          <p:nvPr>
            <p:ph type="sldNum" sz="quarter" idx="12"/>
          </p:nvPr>
        </p:nvSpPr>
        <p:spPr/>
        <p:txBody>
          <a:bodyPr/>
          <a:lstStyle/>
          <a:p>
            <a:fld id="{35221EB6-9A4B-514E-B577-5DABAA360181}" type="slidenum">
              <a:rPr lang="en-SE" smtClean="0"/>
              <a:t>‹#›</a:t>
            </a:fld>
            <a:endParaRPr lang="en-SE"/>
          </a:p>
        </p:txBody>
      </p:sp>
      <p:cxnSp>
        <p:nvCxnSpPr>
          <p:cNvPr id="10" name="Straight Connector 9">
            <a:extLst>
              <a:ext uri="{FF2B5EF4-FFF2-40B4-BE49-F238E27FC236}">
                <a16:creationId xmlns:a16="http://schemas.microsoft.com/office/drawing/2014/main" id="{851391E7-28F3-DC4F-95FB-31038B3C7FF8}"/>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automatically generated">
            <a:extLst>
              <a:ext uri="{FF2B5EF4-FFF2-40B4-BE49-F238E27FC236}">
                <a16:creationId xmlns:a16="http://schemas.microsoft.com/office/drawing/2014/main" id="{86C374B5-CC58-8140-9E62-5C3A9B6E771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spTree>
    <p:extLst>
      <p:ext uri="{BB962C8B-B14F-4D97-AF65-F5344CB8AC3E}">
        <p14:creationId xmlns:p14="http://schemas.microsoft.com/office/powerpoint/2010/main" val="3402393816"/>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en-GB" dirty="0"/>
              <a:t>Click to edit Master title style</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74820CA9-D4E8-4D17-BDE8-2426ECB9D2DD}" type="datetime1">
              <a:rPr lang="sv-SE" smtClean="0"/>
              <a:t>2023-11-13</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7" name="Picture Placeholder 13">
            <a:extLst>
              <a:ext uri="{FF2B5EF4-FFF2-40B4-BE49-F238E27FC236}">
                <a16:creationId xmlns:a16="http://schemas.microsoft.com/office/drawing/2014/main" id="{1390964C-B744-9A45-A187-7409C43502F2}"/>
              </a:ext>
            </a:extLst>
          </p:cNvPr>
          <p:cNvSpPr>
            <a:spLocks noGrp="1"/>
          </p:cNvSpPr>
          <p:nvPr>
            <p:ph type="pic" sz="quarter" idx="15"/>
          </p:nvPr>
        </p:nvSpPr>
        <p:spPr>
          <a:xfrm>
            <a:off x="837825" y="1782662"/>
            <a:ext cx="7772775" cy="4420913"/>
          </a:xfrm>
          <a:solidFill>
            <a:schemeClr val="accent6"/>
          </a:solidFill>
        </p:spPr>
        <p:txBody>
          <a:bodyPr/>
          <a:lstStyle/>
          <a:p>
            <a:endParaRPr lang="en-SE" dirty="0"/>
          </a:p>
        </p:txBody>
      </p:sp>
    </p:spTree>
    <p:extLst>
      <p:ext uri="{BB962C8B-B14F-4D97-AF65-F5344CB8AC3E}">
        <p14:creationId xmlns:p14="http://schemas.microsoft.com/office/powerpoint/2010/main" val="11840305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_with 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en-GB" dirty="0"/>
              <a:t>Click to edit Master title style</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4CCD1350-2DEC-48B6-98C5-602C2781BE45}" type="datetime1">
              <a:rPr lang="sv-SE" smtClean="0"/>
              <a:t>2023-11-13</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45AE5EBC-233F-D545-830B-F2A20FC31F60}"/>
              </a:ext>
            </a:extLst>
          </p:cNvPr>
          <p:cNvSpPr>
            <a:spLocks noGrp="1"/>
          </p:cNvSpPr>
          <p:nvPr>
            <p:ph type="media" sz="quarter" idx="16"/>
          </p:nvPr>
        </p:nvSpPr>
        <p:spPr>
          <a:xfrm>
            <a:off x="838200" y="1782662"/>
            <a:ext cx="7772400" cy="4420913"/>
          </a:xfrm>
          <a:solidFill>
            <a:schemeClr val="accent6"/>
          </a:solidFill>
        </p:spPr>
        <p:txBody>
          <a:bodyPr/>
          <a:lstStyle/>
          <a:p>
            <a:endParaRPr lang="en-SE"/>
          </a:p>
        </p:txBody>
      </p:sp>
    </p:spTree>
    <p:extLst>
      <p:ext uri="{BB962C8B-B14F-4D97-AF65-F5344CB8AC3E}">
        <p14:creationId xmlns:p14="http://schemas.microsoft.com/office/powerpoint/2010/main" val="23084365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lscreen_pictur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F851BF11-EC35-4831-AF84-4D7330E2EEAB}" type="datetime1">
              <a:rPr lang="sv-SE" smtClean="0"/>
              <a:t>2023-11-13</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7" name="Picture Placeholder 13">
            <a:extLst>
              <a:ext uri="{FF2B5EF4-FFF2-40B4-BE49-F238E27FC236}">
                <a16:creationId xmlns:a16="http://schemas.microsoft.com/office/drawing/2014/main" id="{A490B878-6ECA-EE4F-9B5C-354F90AB037E}"/>
              </a:ext>
            </a:extLst>
          </p:cNvPr>
          <p:cNvSpPr>
            <a:spLocks noGrp="1"/>
          </p:cNvSpPr>
          <p:nvPr>
            <p:ph type="pic" sz="quarter" idx="15"/>
          </p:nvPr>
        </p:nvSpPr>
        <p:spPr>
          <a:xfrm>
            <a:off x="0" y="0"/>
            <a:ext cx="12192000" cy="6858000"/>
          </a:xfrm>
          <a:solidFill>
            <a:schemeClr val="accent6"/>
          </a:solidFill>
        </p:spPr>
        <p:txBody>
          <a:bodyPr/>
          <a:lstStyle/>
          <a:p>
            <a:endParaRPr lang="en-SE" dirty="0"/>
          </a:p>
        </p:txBody>
      </p:sp>
    </p:spTree>
    <p:extLst>
      <p:ext uri="{BB962C8B-B14F-4D97-AF65-F5344CB8AC3E}">
        <p14:creationId xmlns:p14="http://schemas.microsoft.com/office/powerpoint/2010/main" val="5322313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llscreen_vide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A4327F4A-5893-4B25-8981-CD664523FAE5}" type="datetime1">
              <a:rPr lang="sv-SE" smtClean="0"/>
              <a:t>2023-11-13</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805D0F14-08B0-2246-9094-3BAFC7C93BEC}"/>
              </a:ext>
            </a:extLst>
          </p:cNvPr>
          <p:cNvSpPr>
            <a:spLocks noGrp="1"/>
          </p:cNvSpPr>
          <p:nvPr>
            <p:ph type="media" sz="quarter" idx="16"/>
          </p:nvPr>
        </p:nvSpPr>
        <p:spPr>
          <a:xfrm>
            <a:off x="0" y="0"/>
            <a:ext cx="12192000" cy="6858000"/>
          </a:xfrm>
          <a:solidFill>
            <a:schemeClr val="accent6"/>
          </a:solidFill>
        </p:spPr>
        <p:txBody>
          <a:bodyPr/>
          <a:lstStyle/>
          <a:p>
            <a:endParaRPr lang="en-SE"/>
          </a:p>
        </p:txBody>
      </p:sp>
    </p:spTree>
    <p:extLst>
      <p:ext uri="{BB962C8B-B14F-4D97-AF65-F5344CB8AC3E}">
        <p14:creationId xmlns:p14="http://schemas.microsoft.com/office/powerpoint/2010/main" val="37214582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 column_with our host uni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DEE96976-1C7B-42BA-AC7E-C7467F00F411}" type="datetime1">
              <a:rPr lang="sv-SE" smtClean="0"/>
              <a:t>2023-11-13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Content Placeholder 2">
            <a:extLst>
              <a:ext uri="{FF2B5EF4-FFF2-40B4-BE49-F238E27FC236}">
                <a16:creationId xmlns:a16="http://schemas.microsoft.com/office/drawing/2014/main" id="{B83D36E5-D324-7643-8C5F-81F84C8CFC4A}"/>
              </a:ext>
            </a:extLst>
          </p:cNvPr>
          <p:cNvSpPr>
            <a:spLocks noGrp="1"/>
          </p:cNvSpPr>
          <p:nvPr>
            <p:ph idx="1"/>
          </p:nvPr>
        </p:nvSpPr>
        <p:spPr>
          <a:xfrm>
            <a:off x="838200" y="1620455"/>
            <a:ext cx="10515600" cy="455650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cxnSp>
        <p:nvCxnSpPr>
          <p:cNvPr id="12" name="Straight Connector 11">
            <a:extLst>
              <a:ext uri="{FF2B5EF4-FFF2-40B4-BE49-F238E27FC236}">
                <a16:creationId xmlns:a16="http://schemas.microsoft.com/office/drawing/2014/main" id="{D21A624C-EAFE-AB41-BE6A-6CA890D880EA}"/>
              </a:ext>
            </a:extLst>
          </p:cNvPr>
          <p:cNvCxnSpPr>
            <a:cxnSpLocks/>
          </p:cNvCxnSpPr>
          <p:nvPr userDrawn="1"/>
        </p:nvCxnSpPr>
        <p:spPr>
          <a:xfrm>
            <a:off x="778710" y="1395378"/>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food&#10;&#10;Description automatically generated">
            <a:extLst>
              <a:ext uri="{FF2B5EF4-FFF2-40B4-BE49-F238E27FC236}">
                <a16:creationId xmlns:a16="http://schemas.microsoft.com/office/drawing/2014/main" id="{9D321763-2196-5949-A4C4-5C6095E8386A}"/>
              </a:ext>
            </a:extLst>
          </p:cNvPr>
          <p:cNvPicPr>
            <a:picLocks noChangeAspect="1"/>
          </p:cNvPicPr>
          <p:nvPr userDrawn="1"/>
        </p:nvPicPr>
        <p:blipFill>
          <a:blip r:embed="rId2"/>
          <a:stretch>
            <a:fillRect/>
          </a:stretch>
        </p:blipFill>
        <p:spPr>
          <a:xfrm>
            <a:off x="8295767" y="486408"/>
            <a:ext cx="3058033" cy="768350"/>
          </a:xfrm>
          <a:prstGeom prst="rect">
            <a:avLst/>
          </a:prstGeom>
        </p:spPr>
      </p:pic>
      <p:pic>
        <p:nvPicPr>
          <p:cNvPr id="14" name="Picture 13" descr="A close up of a logo&#10;&#10;Description automatically generated">
            <a:extLst>
              <a:ext uri="{FF2B5EF4-FFF2-40B4-BE49-F238E27FC236}">
                <a16:creationId xmlns:a16="http://schemas.microsoft.com/office/drawing/2014/main" id="{0C5AE585-8785-0240-9577-627154EBD35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5" name="Straight Connector 14">
            <a:extLst>
              <a:ext uri="{FF2B5EF4-FFF2-40B4-BE49-F238E27FC236}">
                <a16:creationId xmlns:a16="http://schemas.microsoft.com/office/drawing/2014/main" id="{00F62C54-D600-CB4A-A78F-B235D2C97A20}"/>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932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sv-SE"/>
              <a:t>Klicka här för att ändra mall för rubrikformat</a:t>
            </a:r>
            <a:endParaRPr lang="en-SE" dirty="0"/>
          </a:p>
        </p:txBody>
      </p:sp>
      <p:sp>
        <p:nvSpPr>
          <p:cNvPr id="3" name="Picture Placeholder 2">
            <a:extLst>
              <a:ext uri="{FF2B5EF4-FFF2-40B4-BE49-F238E27FC236}">
                <a16:creationId xmlns:a16="http://schemas.microsoft.com/office/drawing/2014/main" id="{48CCE356-D3BC-754A-9BBF-EB1FA1E8A83F}"/>
              </a:ext>
            </a:extLst>
          </p:cNvPr>
          <p:cNvSpPr>
            <a:spLocks noGrp="1"/>
          </p:cNvSpPr>
          <p:nvPr>
            <p:ph type="pic" idx="1"/>
          </p:nvPr>
        </p:nvSpPr>
        <p:spPr>
          <a:xfrm>
            <a:off x="0" y="0"/>
            <a:ext cx="5224041" cy="68579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1" name="Date Placeholder 10"/>
          <p:cNvSpPr>
            <a:spLocks noGrp="1"/>
          </p:cNvSpPr>
          <p:nvPr>
            <p:ph type="dt" sz="half" idx="10"/>
          </p:nvPr>
        </p:nvSpPr>
        <p:spPr/>
        <p:txBody>
          <a:bodyPr/>
          <a:lstStyle/>
          <a:p>
            <a:fld id="{A43A9D8E-04BF-43F4-90B7-C89EF2547A12}" type="datetime1">
              <a:rPr lang="sv-SE" smtClean="0"/>
              <a:t>2023-11-13</a:t>
            </a:fld>
            <a:endParaRPr lang="en-SE" dirty="0"/>
          </a:p>
        </p:txBody>
      </p:sp>
      <p:sp>
        <p:nvSpPr>
          <p:cNvPr id="12" name="Footer Placeholder 11"/>
          <p:cNvSpPr>
            <a:spLocks noGrp="1"/>
          </p:cNvSpPr>
          <p:nvPr>
            <p:ph type="ftr" sz="quarter" idx="11"/>
          </p:nvPr>
        </p:nvSpPr>
        <p:spPr/>
        <p:txBody>
          <a:bodyPr/>
          <a:lstStyle/>
          <a:p>
            <a:endParaRPr lang="en-SE"/>
          </a:p>
        </p:txBody>
      </p:sp>
      <p:sp>
        <p:nvSpPr>
          <p:cNvPr id="13" name="Slide Number Placeholder 12"/>
          <p:cNvSpPr>
            <a:spLocks noGrp="1"/>
          </p:cNvSpPr>
          <p:nvPr>
            <p:ph type="sldNum" sz="quarter" idx="12"/>
          </p:nvPr>
        </p:nvSpPr>
        <p:spPr/>
        <p:txBody>
          <a:bodyPr/>
          <a:lstStyle/>
          <a:p>
            <a:fld id="{35221EB6-9A4B-514E-B577-5DABAA360181}" type="slidenum">
              <a:rPr lang="en-SE" smtClean="0"/>
              <a:t>‹#›</a:t>
            </a:fld>
            <a:endParaRPr lang="en-SE"/>
          </a:p>
        </p:txBody>
      </p:sp>
      <p:pic>
        <p:nvPicPr>
          <p:cNvPr id="6" name="Graphic 5">
            <a:extLst>
              <a:ext uri="{FF2B5EF4-FFF2-40B4-BE49-F238E27FC236}">
                <a16:creationId xmlns:a16="http://schemas.microsoft.com/office/drawing/2014/main" id="{13BECC30-E3A3-7742-A3EB-417448FEBB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3407" y="365125"/>
            <a:ext cx="1641599" cy="602847"/>
          </a:xfrm>
          <a:prstGeom prst="rect">
            <a:avLst/>
          </a:prstGeom>
        </p:spPr>
      </p:pic>
    </p:spTree>
    <p:extLst>
      <p:ext uri="{BB962C8B-B14F-4D97-AF65-F5344CB8AC3E}">
        <p14:creationId xmlns:p14="http://schemas.microsoft.com/office/powerpoint/2010/main" val="720505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with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sv-SE"/>
              <a:t>Klicka här för att ändra mall för rubrikformat</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551E62BB-5EED-4661-8E2F-1958381D9409}" type="datetime1">
              <a:rPr lang="sv-SE" smtClean="0"/>
              <a:t>2023-11-13</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9" name="Rectangle 8">
            <a:extLst>
              <a:ext uri="{FF2B5EF4-FFF2-40B4-BE49-F238E27FC236}">
                <a16:creationId xmlns:a16="http://schemas.microsoft.com/office/drawing/2014/main" id="{1ABDC27D-A336-6E4B-B112-3D8F93FE7981}"/>
              </a:ext>
            </a:extLst>
          </p:cNvPr>
          <p:cNvSpPr/>
          <p:nvPr userDrawn="1"/>
        </p:nvSpPr>
        <p:spPr>
          <a:xfrm>
            <a:off x="1" y="0"/>
            <a:ext cx="5256212" cy="6857999"/>
          </a:xfrm>
          <a:prstGeom prst="rect">
            <a:avLst/>
          </a:prstGeom>
          <a:solidFill>
            <a:srgbClr val="A7C9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0" name="Graphic 9">
            <a:extLst>
              <a:ext uri="{FF2B5EF4-FFF2-40B4-BE49-F238E27FC236}">
                <a16:creationId xmlns:a16="http://schemas.microsoft.com/office/drawing/2014/main" id="{01987801-3CC3-F243-8910-80E8391494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3407" y="365125"/>
            <a:ext cx="1641599" cy="602847"/>
          </a:xfrm>
          <a:prstGeom prst="rect">
            <a:avLst/>
          </a:prstGeom>
        </p:spPr>
      </p:pic>
    </p:spTree>
    <p:extLst>
      <p:ext uri="{BB962C8B-B14F-4D97-AF65-F5344CB8AC3E}">
        <p14:creationId xmlns:p14="http://schemas.microsoft.com/office/powerpoint/2010/main" val="238302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6408EEAE-66ED-44AE-B37C-FD2C1E45C326}" type="datetime1">
              <a:rPr lang="sv-SE" smtClean="0"/>
              <a:t>2023-11-13</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2095018" y="365126"/>
            <a:ext cx="8281434" cy="830128"/>
          </a:xfrm>
        </p:spPr>
        <p:txBody>
          <a:bodyPr/>
          <a:lstStyle/>
          <a:p>
            <a:r>
              <a:rPr lang="sv-SE"/>
              <a:t>Klicka här för att ändra mall för rubrikformat</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507053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_with picture_no bullet 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6577E3BE-8C50-49F9-870C-A45F565924F9}" type="datetime1">
              <a:rPr lang="sv-SE" smtClean="0"/>
              <a:t>2023-11-13</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2095018" y="365126"/>
            <a:ext cx="8281434" cy="830128"/>
          </a:xfrm>
        </p:spPr>
        <p:txBody>
          <a:bodyPr/>
          <a:lstStyle/>
          <a:p>
            <a:r>
              <a:rPr lang="sv-SE"/>
              <a:t>Klicka här för att ändra mall för rubrikformat</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1135358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CDFC4D25-E039-42FB-9F83-88AA0D33893B}" type="datetime1">
              <a:rPr lang="sv-SE" smtClean="0"/>
              <a:t>2023-11-13</a:t>
            </a:fld>
            <a:endParaRPr lang="en-SE" dirty="0"/>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2463282" y="365126"/>
            <a:ext cx="7913170" cy="830128"/>
          </a:xfrm>
        </p:spPr>
        <p:txBody>
          <a:bodyPr/>
          <a:lstStyle>
            <a:lvl1pPr algn="ctr">
              <a:defRPr/>
            </a:lvl1pPr>
          </a:lstStyle>
          <a:p>
            <a:r>
              <a:rPr lang="sv-SE"/>
              <a:t>Klicka här för att ändra mall för rubrikformat</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82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7450B-7DB0-6549-B90C-D198DCA4884F}"/>
              </a:ext>
            </a:extLst>
          </p:cNvPr>
          <p:cNvSpPr>
            <a:spLocks noGrp="1"/>
          </p:cNvSpPr>
          <p:nvPr>
            <p:ph type="title"/>
          </p:nvPr>
        </p:nvSpPr>
        <p:spPr>
          <a:xfrm>
            <a:off x="2523280" y="365125"/>
            <a:ext cx="6591769" cy="1325563"/>
          </a:xfrm>
          <a:prstGeom prst="rect">
            <a:avLst/>
          </a:prstGeom>
        </p:spPr>
        <p:txBody>
          <a:bodyPr vert="horz" lIns="91440" tIns="45720" rIns="91440" bIns="45720" rtlCol="0" anchor="ctr">
            <a:normAutofit/>
          </a:bodyPr>
          <a:lstStyle/>
          <a:p>
            <a:r>
              <a:rPr lang="sv-SE"/>
              <a:t>Klicka här för att ändra mall för rubrikformat</a:t>
            </a:r>
            <a:endParaRPr lang="en-SE" dirty="0"/>
          </a:p>
        </p:txBody>
      </p:sp>
      <p:sp>
        <p:nvSpPr>
          <p:cNvPr id="3" name="Text Placeholder 2">
            <a:extLst>
              <a:ext uri="{FF2B5EF4-FFF2-40B4-BE49-F238E27FC236}">
                <a16:creationId xmlns:a16="http://schemas.microsoft.com/office/drawing/2014/main" id="{367C81CA-B5B3-C24C-A670-8E2DF1085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Date Placeholder 3">
            <a:extLst>
              <a:ext uri="{FF2B5EF4-FFF2-40B4-BE49-F238E27FC236}">
                <a16:creationId xmlns:a16="http://schemas.microsoft.com/office/drawing/2014/main" id="{E7C29635-5A72-F645-B573-2527BEC41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A540C4-79C0-4C65-AAAD-34311DB5FFD6}" type="datetime1">
              <a:rPr lang="sv-SE" smtClean="0"/>
              <a:t>2023-11-13</a:t>
            </a:fld>
            <a:endParaRPr lang="en-SE" dirty="0"/>
          </a:p>
        </p:txBody>
      </p:sp>
      <p:sp>
        <p:nvSpPr>
          <p:cNvPr id="5" name="Footer Placeholder 4">
            <a:extLst>
              <a:ext uri="{FF2B5EF4-FFF2-40B4-BE49-F238E27FC236}">
                <a16:creationId xmlns:a16="http://schemas.microsoft.com/office/drawing/2014/main" id="{FDE40280-FBDB-E647-BC41-CA933A44ED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728A5040-A631-044A-B25B-D6DA44C4E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21EB6-9A4B-514E-B577-5DABAA360181}" type="slidenum">
              <a:rPr lang="en-SE" smtClean="0"/>
              <a:t>‹#›</a:t>
            </a:fld>
            <a:endParaRPr lang="en-SE"/>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211610" y="238589"/>
            <a:ext cx="1640339" cy="880778"/>
          </a:xfrm>
          <a:prstGeom prst="rect">
            <a:avLst/>
          </a:prstGeom>
        </p:spPr>
      </p:pic>
    </p:spTree>
    <p:extLst>
      <p:ext uri="{BB962C8B-B14F-4D97-AF65-F5344CB8AC3E}">
        <p14:creationId xmlns:p14="http://schemas.microsoft.com/office/powerpoint/2010/main" val="4072643455"/>
      </p:ext>
    </p:extLst>
  </p:cSld>
  <p:clrMap bg1="lt1" tx1="dk1" bg2="lt2" tx2="dk2" accent1="accent1" accent2="accent2" accent3="accent3" accent4="accent4" accent5="accent5" accent6="accent6" hlink="hlink" folHlink="folHlink"/>
  <p:sldLayoutIdLst>
    <p:sldLayoutId id="2147483870" r:id="rId1"/>
    <p:sldLayoutId id="2147483888" r:id="rId2"/>
    <p:sldLayoutId id="2147483931" r:id="rId3"/>
    <p:sldLayoutId id="2147483872" r:id="rId4"/>
    <p:sldLayoutId id="2147483880" r:id="rId5"/>
    <p:sldLayoutId id="2147483906" r:id="rId6"/>
    <p:sldLayoutId id="2147483884" r:id="rId7"/>
    <p:sldLayoutId id="2147483932" r:id="rId8"/>
    <p:sldLayoutId id="2147483871" r:id="rId9"/>
    <p:sldLayoutId id="2147483933" r:id="rId10"/>
    <p:sldLayoutId id="2147483873" r:id="rId11"/>
    <p:sldLayoutId id="2147483874" r:id="rId12"/>
    <p:sldLayoutId id="2147483881" r:id="rId13"/>
    <p:sldLayoutId id="2147483882" r:id="rId14"/>
    <p:sldLayoutId id="2147483929" r:id="rId15"/>
    <p:sldLayoutId id="2147483875" r:id="rId16"/>
    <p:sldLayoutId id="2147483885" r:id="rId17"/>
    <p:sldLayoutId id="2147483886" r:id="rId18"/>
    <p:sldLayoutId id="2147483887" r:id="rId19"/>
    <p:sldLayoutId id="2147483907" r:id="rId20"/>
    <p:sldLayoutId id="2147483938" r:id="rId21"/>
    <p:sldLayoutId id="2147483939" r:id="rId22"/>
    <p:sldLayoutId id="2147483940" r:id="rId23"/>
    <p:sldLayoutId id="2147483941" r:id="rId24"/>
  </p:sldLayoutIdLst>
  <p:hf sldNum="0" hdr="0" ftr="0"/>
  <p:txStyles>
    <p:titleStyle>
      <a:lvl1pPr algn="ctr" defTabSz="914400" rtl="0" eaLnBrk="1" latinLnBrk="0" hangingPunct="1">
        <a:lnSpc>
          <a:spcPct val="90000"/>
        </a:lnSpc>
        <a:spcBef>
          <a:spcPct val="0"/>
        </a:spcBef>
        <a:buNone/>
        <a:defRPr sz="4000" b="1" kern="1200">
          <a:solidFill>
            <a:schemeClr val="bg2">
              <a:lumMod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7450B-7DB0-6549-B90C-D198DCA4884F}"/>
              </a:ext>
            </a:extLst>
          </p:cNvPr>
          <p:cNvSpPr>
            <a:spLocks noGrp="1"/>
          </p:cNvSpPr>
          <p:nvPr>
            <p:ph type="title"/>
          </p:nvPr>
        </p:nvSpPr>
        <p:spPr>
          <a:xfrm>
            <a:off x="838200" y="365125"/>
            <a:ext cx="8276850" cy="1325563"/>
          </a:xfrm>
          <a:prstGeom prst="rect">
            <a:avLst/>
          </a:prstGeom>
        </p:spPr>
        <p:txBody>
          <a:bodyPr vert="horz" lIns="91440" tIns="45720" rIns="91440" bIns="45720" rtlCol="0" anchor="ctr">
            <a:normAutofit/>
          </a:bodyPr>
          <a:lstStyle/>
          <a:p>
            <a:r>
              <a:rPr lang="en-GB" dirty="0"/>
              <a:t>Click to edit Master title style</a:t>
            </a:r>
            <a:endParaRPr lang="en-SE" dirty="0"/>
          </a:p>
        </p:txBody>
      </p:sp>
      <p:sp>
        <p:nvSpPr>
          <p:cNvPr id="3" name="Text Placeholder 2">
            <a:extLst>
              <a:ext uri="{FF2B5EF4-FFF2-40B4-BE49-F238E27FC236}">
                <a16:creationId xmlns:a16="http://schemas.microsoft.com/office/drawing/2014/main" id="{367C81CA-B5B3-C24C-A670-8E2DF1085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Date Placeholder 3">
            <a:extLst>
              <a:ext uri="{FF2B5EF4-FFF2-40B4-BE49-F238E27FC236}">
                <a16:creationId xmlns:a16="http://schemas.microsoft.com/office/drawing/2014/main" id="{E7C29635-5A72-F645-B573-2527BEC41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BDD69-496E-4686-9229-1E679295E21B}" type="datetime1">
              <a:rPr lang="sv-SE" smtClean="0"/>
              <a:t>2023-11-13</a:t>
            </a:fld>
            <a:endParaRPr lang="en-SE"/>
          </a:p>
        </p:txBody>
      </p:sp>
      <p:sp>
        <p:nvSpPr>
          <p:cNvPr id="5" name="Footer Placeholder 4">
            <a:extLst>
              <a:ext uri="{FF2B5EF4-FFF2-40B4-BE49-F238E27FC236}">
                <a16:creationId xmlns:a16="http://schemas.microsoft.com/office/drawing/2014/main" id="{FDE40280-FBDB-E647-BC41-CA933A44ED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728A5040-A631-044A-B25B-D6DA44C4E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21EB6-9A4B-514E-B577-5DABAA360181}" type="slidenum">
              <a:rPr lang="en-SE" smtClean="0"/>
              <a:t>‹#›</a:t>
            </a:fld>
            <a:endParaRPr lang="en-SE"/>
          </a:p>
        </p:txBody>
      </p:sp>
    </p:spTree>
    <p:extLst>
      <p:ext uri="{BB962C8B-B14F-4D97-AF65-F5344CB8AC3E}">
        <p14:creationId xmlns:p14="http://schemas.microsoft.com/office/powerpoint/2010/main" val="4186701793"/>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4" r:id="rId3"/>
    <p:sldLayoutId id="2147483915" r:id="rId4"/>
    <p:sldLayoutId id="2147483916" r:id="rId5"/>
    <p:sldLayoutId id="2147483917" r:id="rId6"/>
    <p:sldLayoutId id="2147483918" r:id="rId7"/>
    <p:sldLayoutId id="2147483934" r:id="rId8"/>
    <p:sldLayoutId id="2147483919" r:id="rId9"/>
    <p:sldLayoutId id="2147483936" r:id="rId10"/>
    <p:sldLayoutId id="2147483920" r:id="rId11"/>
    <p:sldLayoutId id="2147483921" r:id="rId12"/>
    <p:sldLayoutId id="2147483922" r:id="rId13"/>
    <p:sldLayoutId id="2147483923" r:id="rId14"/>
    <p:sldLayoutId id="2147483930" r:id="rId15"/>
    <p:sldLayoutId id="2147483924" r:id="rId16"/>
    <p:sldLayoutId id="2147483925" r:id="rId17"/>
    <p:sldLayoutId id="2147483927" r:id="rId18"/>
    <p:sldLayoutId id="2147483928" r:id="rId19"/>
    <p:sldLayoutId id="2147483937" r:id="rId20"/>
  </p:sldLayoutIdLst>
  <p:hf sldNum="0" hdr="0" ftr="0"/>
  <p:txStyles>
    <p:titleStyle>
      <a:lvl1pPr algn="l" defTabSz="914400" rtl="0" eaLnBrk="1" latinLnBrk="0" hangingPunct="1">
        <a:lnSpc>
          <a:spcPct val="90000"/>
        </a:lnSpc>
        <a:spcBef>
          <a:spcPct val="0"/>
        </a:spcBef>
        <a:buNone/>
        <a:defRPr sz="4000" b="1" kern="1200">
          <a:solidFill>
            <a:schemeClr val="bg2">
              <a:lumMod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ctrTitle"/>
          </p:nvPr>
        </p:nvSpPr>
        <p:spPr>
          <a:xfrm>
            <a:off x="1523999" y="1269833"/>
            <a:ext cx="10397067" cy="2240129"/>
          </a:xfrm>
        </p:spPr>
        <p:txBody>
          <a:bodyPr/>
          <a:lstStyle/>
          <a:p>
            <a:pPr algn="l"/>
            <a:r>
              <a:rPr lang="en-GB" dirty="0"/>
              <a:t>Variant-calling Workflow</a:t>
            </a:r>
          </a:p>
        </p:txBody>
      </p:sp>
      <p:sp>
        <p:nvSpPr>
          <p:cNvPr id="8" name="Platshållare för innehåll 7">
            <a:extLst>
              <a:ext uri="{FF2B5EF4-FFF2-40B4-BE49-F238E27FC236}">
                <a16:creationId xmlns:a16="http://schemas.microsoft.com/office/drawing/2014/main" id="{36D0A602-77EA-FB40-B120-D7BDB3BFBB00}"/>
              </a:ext>
            </a:extLst>
          </p:cNvPr>
          <p:cNvSpPr>
            <a:spLocks noGrp="1"/>
          </p:cNvSpPr>
          <p:nvPr>
            <p:ph type="subTitle" idx="1"/>
          </p:nvPr>
        </p:nvSpPr>
        <p:spPr>
          <a:xfrm>
            <a:off x="1524000" y="3827815"/>
            <a:ext cx="9144000" cy="1655762"/>
          </a:xfrm>
        </p:spPr>
        <p:txBody>
          <a:bodyPr/>
          <a:lstStyle/>
          <a:p>
            <a:endParaRPr lang="en-GB" dirty="0"/>
          </a:p>
        </p:txBody>
      </p:sp>
    </p:spTree>
    <p:extLst>
      <p:ext uri="{BB962C8B-B14F-4D97-AF65-F5344CB8AC3E}">
        <p14:creationId xmlns:p14="http://schemas.microsoft.com/office/powerpoint/2010/main" val="113171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reference genome</a:t>
            </a:r>
          </a:p>
        </p:txBody>
      </p:sp>
      <p:pic>
        <p:nvPicPr>
          <p:cNvPr id="4" name="Picture 3"/>
          <p:cNvPicPr>
            <a:picLocks noChangeAspect="1"/>
          </p:cNvPicPr>
          <p:nvPr/>
        </p:nvPicPr>
        <p:blipFill>
          <a:blip r:embed="rId2"/>
          <a:stretch>
            <a:fillRect/>
          </a:stretch>
        </p:blipFill>
        <p:spPr>
          <a:xfrm>
            <a:off x="1831885" y="2577351"/>
            <a:ext cx="3509538" cy="1680324"/>
          </a:xfrm>
          <a:prstGeom prst="rect">
            <a:avLst/>
          </a:prstGeom>
        </p:spPr>
      </p:pic>
      <p:sp>
        <p:nvSpPr>
          <p:cNvPr id="5" name="TextBox 4"/>
          <p:cNvSpPr txBox="1"/>
          <p:nvPr/>
        </p:nvSpPr>
        <p:spPr>
          <a:xfrm>
            <a:off x="5485626" y="1662282"/>
            <a:ext cx="5225911" cy="3222036"/>
          </a:xfrm>
          <a:prstGeom prst="rect">
            <a:avLst/>
          </a:prstGeom>
          <a:noFill/>
        </p:spPr>
        <p:txBody>
          <a:bodyPr wrap="square" rtlCol="0">
            <a:spAutoFit/>
          </a:bodyPr>
          <a:lstStyle/>
          <a:p>
            <a:r>
              <a:rPr lang="en-US" sz="1846" dirty="0"/>
              <a:t>A reference genome is a </a:t>
            </a:r>
            <a:r>
              <a:rPr lang="en-US" sz="2000" dirty="0"/>
              <a:t>haploid nucleic acid sequence which represents a species genome.</a:t>
            </a:r>
          </a:p>
          <a:p>
            <a:pPr lvl="1"/>
            <a:endParaRPr lang="en-US" sz="1846" i="1" dirty="0"/>
          </a:p>
          <a:p>
            <a:r>
              <a:rPr lang="en-US" dirty="0">
                <a:cs typeface="Courier"/>
              </a:rPr>
              <a:t>The first draft of the human genome contained 150,000 gaps.</a:t>
            </a:r>
          </a:p>
          <a:p>
            <a:endParaRPr lang="en-US" dirty="0">
              <a:cs typeface="Courier"/>
            </a:endParaRPr>
          </a:p>
          <a:p>
            <a:r>
              <a:rPr lang="en-US" dirty="0">
                <a:cs typeface="Courier"/>
              </a:rPr>
              <a:t>GRCh37: 250 gaps</a:t>
            </a:r>
          </a:p>
          <a:p>
            <a:endParaRPr lang="en-US" dirty="0">
              <a:cs typeface="Courier"/>
            </a:endParaRPr>
          </a:p>
          <a:p>
            <a:r>
              <a:rPr lang="en-US" dirty="0"/>
              <a:t>We will work with GRCh37 in the lab. </a:t>
            </a:r>
            <a:endParaRPr lang="en-US" dirty="0">
              <a:cs typeface="Courier"/>
            </a:endParaRPr>
          </a:p>
          <a:p>
            <a:endParaRPr lang="en-GB" sz="1846" dirty="0"/>
          </a:p>
          <a:p>
            <a:endParaRPr lang="en-GB" sz="1846" dirty="0"/>
          </a:p>
        </p:txBody>
      </p:sp>
    </p:spTree>
    <p:extLst>
      <p:ext uri="{BB962C8B-B14F-4D97-AF65-F5344CB8AC3E}">
        <p14:creationId xmlns:p14="http://schemas.microsoft.com/office/powerpoint/2010/main" val="4141839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innehåll 5">
            <a:extLst>
              <a:ext uri="{FF2B5EF4-FFF2-40B4-BE49-F238E27FC236}">
                <a16:creationId xmlns:a16="http://schemas.microsoft.com/office/drawing/2014/main" id="{E5F5F4E3-5275-8549-850B-88832ED09B49}"/>
              </a:ext>
            </a:extLst>
          </p:cNvPr>
          <p:cNvSpPr>
            <a:spLocks noGrp="1"/>
          </p:cNvSpPr>
          <p:nvPr>
            <p:ph idx="1"/>
          </p:nvPr>
        </p:nvSpPr>
        <p:spPr/>
        <p:txBody>
          <a:bodyPr>
            <a:normAutofit fontScale="92500" lnSpcReduction="10000"/>
          </a:bodyPr>
          <a:lstStyle/>
          <a:p>
            <a:pPr marL="0" indent="0">
              <a:buNone/>
            </a:pPr>
            <a:br>
              <a:rPr lang="en-GB" dirty="0"/>
            </a:br>
            <a:r>
              <a:rPr lang="en-GB" dirty="0"/>
              <a:t>The reference genome sequence is used as input in many bioinformatics applications for NGS data:</a:t>
            </a:r>
          </a:p>
          <a:p>
            <a:r>
              <a:rPr lang="en-GB" dirty="0"/>
              <a:t>	mapping</a:t>
            </a:r>
          </a:p>
          <a:p>
            <a:r>
              <a:rPr lang="en-GB" dirty="0"/>
              <a:t>	variant calling</a:t>
            </a:r>
          </a:p>
          <a:p>
            <a:r>
              <a:rPr lang="en-GB" dirty="0"/>
              <a:t>	annotation </a:t>
            </a:r>
          </a:p>
          <a:p>
            <a:pPr marL="0" indent="0">
              <a:buNone/>
            </a:pPr>
            <a:endParaRPr lang="en-GB" dirty="0"/>
          </a:p>
          <a:p>
            <a:pPr marL="0" indent="0">
              <a:buNone/>
            </a:pPr>
            <a:r>
              <a:rPr lang="en-GB" dirty="0"/>
              <a:t>You must keep track of which version of the reference genome your data was mapped to.</a:t>
            </a:r>
          </a:p>
          <a:p>
            <a:pPr marL="0" indent="0">
              <a:buNone/>
            </a:pPr>
            <a:endParaRPr lang="en-GB" dirty="0"/>
          </a:p>
          <a:p>
            <a:pPr marL="0" indent="0">
              <a:buNone/>
            </a:pPr>
            <a:r>
              <a:rPr lang="en-GB" dirty="0"/>
              <a:t>The same version must be used in all downstream analyses.</a:t>
            </a:r>
          </a:p>
        </p:txBody>
      </p:sp>
      <p:sp>
        <p:nvSpPr>
          <p:cNvPr id="5" name="Rubrik 4">
            <a:extLst>
              <a:ext uri="{FF2B5EF4-FFF2-40B4-BE49-F238E27FC236}">
                <a16:creationId xmlns:a16="http://schemas.microsoft.com/office/drawing/2014/main" id="{782B371B-BA0B-9C4A-89BB-01C73D53A901}"/>
              </a:ext>
            </a:extLst>
          </p:cNvPr>
          <p:cNvSpPr>
            <a:spLocks noGrp="1"/>
          </p:cNvSpPr>
          <p:nvPr>
            <p:ph type="title"/>
          </p:nvPr>
        </p:nvSpPr>
        <p:spPr>
          <a:xfrm>
            <a:off x="2138766" y="380624"/>
            <a:ext cx="8516655" cy="830128"/>
          </a:xfrm>
        </p:spPr>
        <p:txBody>
          <a:bodyPr>
            <a:normAutofit fontScale="90000"/>
          </a:bodyPr>
          <a:lstStyle/>
          <a:p>
            <a:r>
              <a:rPr lang="en-GB" dirty="0"/>
              <a:t>Keep track of the reference version!</a:t>
            </a:r>
          </a:p>
        </p:txBody>
      </p:sp>
    </p:spTree>
    <p:extLst>
      <p:ext uri="{BB962C8B-B14F-4D97-AF65-F5344CB8AC3E}">
        <p14:creationId xmlns:p14="http://schemas.microsoft.com/office/powerpoint/2010/main" val="3415560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97820" y="3530001"/>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AACAGGTATATCTTCCCCGCTAGCTAGCTAGCTAGCTAGCTAGCTAGCTACCCTCTTCCTTAGGGACTGTAC</a:t>
            </a:r>
          </a:p>
        </p:txBody>
      </p:sp>
      <p:sp>
        <p:nvSpPr>
          <p:cNvPr id="8" name="TextBox 7"/>
          <p:cNvSpPr txBox="1"/>
          <p:nvPr/>
        </p:nvSpPr>
        <p:spPr>
          <a:xfrm>
            <a:off x="1496428" y="3528018"/>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a:t>
            </a:r>
            <a:r>
              <a:rPr lang="en-US" sz="1754" dirty="0">
                <a:solidFill>
                  <a:srgbClr val="FF0000"/>
                </a:solidFill>
                <a:latin typeface="Courier New"/>
                <a:cs typeface="Courier New"/>
              </a:rPr>
              <a:t>GCTAGCTAGCTAGCTACCCT</a:t>
            </a:r>
            <a:r>
              <a:rPr lang="en-US" sz="1754" dirty="0">
                <a:latin typeface="Courier New"/>
                <a:cs typeface="Courier New"/>
              </a:rPr>
              <a:t>CTTCCTTAGGGACTGTAC</a:t>
            </a:r>
          </a:p>
        </p:txBody>
      </p:sp>
      <p:sp>
        <p:nvSpPr>
          <p:cNvPr id="2" name="Title 1"/>
          <p:cNvSpPr>
            <a:spLocks noGrp="1"/>
          </p:cNvSpPr>
          <p:nvPr>
            <p:ph type="title"/>
          </p:nvPr>
        </p:nvSpPr>
        <p:spPr/>
        <p:txBody>
          <a:bodyPr>
            <a:normAutofit/>
          </a:bodyPr>
          <a:lstStyle/>
          <a:p>
            <a:r>
              <a:rPr lang="en-US" dirty="0"/>
              <a:t>Alignment</a:t>
            </a:r>
          </a:p>
        </p:txBody>
      </p:sp>
      <p:sp>
        <p:nvSpPr>
          <p:cNvPr id="7" name="TextBox 6"/>
          <p:cNvSpPr txBox="1"/>
          <p:nvPr/>
        </p:nvSpPr>
        <p:spPr>
          <a:xfrm>
            <a:off x="6039383" y="3827685"/>
            <a:ext cx="2854985" cy="350919"/>
          </a:xfrm>
          <a:prstGeom prst="rect">
            <a:avLst/>
          </a:prstGeom>
          <a:noFill/>
        </p:spPr>
        <p:txBody>
          <a:bodyPr wrap="none" lIns="80187" tIns="40095" rIns="80187" bIns="40095" rtlCol="0">
            <a:spAutoFit/>
          </a:bodyPr>
          <a:lstStyle/>
          <a:p>
            <a:r>
              <a:rPr lang="en-US" sz="1754" dirty="0">
                <a:solidFill>
                  <a:srgbClr val="FF0000"/>
                </a:solidFill>
                <a:latin typeface="Courier New"/>
                <a:cs typeface="Courier New"/>
              </a:rPr>
              <a:t>GCTAGCTAGCTAGCTACCCT</a:t>
            </a:r>
          </a:p>
        </p:txBody>
      </p:sp>
    </p:spTree>
    <p:extLst>
      <p:ext uri="{BB962C8B-B14F-4D97-AF65-F5344CB8AC3E}">
        <p14:creationId xmlns:p14="http://schemas.microsoft.com/office/powerpoint/2010/main" val="29719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descr="En bild som visar text&#10;&#10;Automatiskt genererad beskrivning">
            <a:extLst>
              <a:ext uri="{FF2B5EF4-FFF2-40B4-BE49-F238E27FC236}">
                <a16:creationId xmlns:a16="http://schemas.microsoft.com/office/drawing/2014/main" id="{C9B30CC1-DF44-4A48-895D-F9C3774BF10F}"/>
              </a:ext>
            </a:extLst>
          </p:cNvPr>
          <p:cNvPicPr>
            <a:picLocks noGrp="1" noChangeAspect="1"/>
          </p:cNvPicPr>
          <p:nvPr>
            <p:ph idx="1"/>
          </p:nvPr>
        </p:nvPicPr>
        <p:blipFill rotWithShape="1">
          <a:blip r:embed="rId2"/>
          <a:stretch/>
        </p:blipFill>
        <p:spPr>
          <a:xfrm>
            <a:off x="3276600" y="1635125"/>
            <a:ext cx="5638800" cy="4394200"/>
          </a:xfrm>
        </p:spPr>
      </p:pic>
      <p:sp>
        <p:nvSpPr>
          <p:cNvPr id="3" name="Rubrik 2">
            <a:extLst>
              <a:ext uri="{FF2B5EF4-FFF2-40B4-BE49-F238E27FC236}">
                <a16:creationId xmlns:a16="http://schemas.microsoft.com/office/drawing/2014/main" id="{3A6AA404-EE5C-B54E-80F5-B725276D1644}"/>
              </a:ext>
            </a:extLst>
          </p:cNvPr>
          <p:cNvSpPr>
            <a:spLocks noGrp="1"/>
          </p:cNvSpPr>
          <p:nvPr>
            <p:ph type="title"/>
          </p:nvPr>
        </p:nvSpPr>
        <p:spPr/>
        <p:txBody>
          <a:bodyPr>
            <a:normAutofit/>
          </a:bodyPr>
          <a:lstStyle/>
          <a:p>
            <a:r>
              <a:rPr lang="en-GB" sz="3600" dirty="0"/>
              <a:t>Burrows-Wheeler Aligner</a:t>
            </a:r>
          </a:p>
        </p:txBody>
      </p:sp>
      <p:sp>
        <p:nvSpPr>
          <p:cNvPr id="6" name="textruta 5">
            <a:extLst>
              <a:ext uri="{FF2B5EF4-FFF2-40B4-BE49-F238E27FC236}">
                <a16:creationId xmlns:a16="http://schemas.microsoft.com/office/drawing/2014/main" id="{4B680BF4-7323-614F-837E-B025777C4CE1}"/>
              </a:ext>
            </a:extLst>
          </p:cNvPr>
          <p:cNvSpPr txBox="1"/>
          <p:nvPr/>
        </p:nvSpPr>
        <p:spPr>
          <a:xfrm>
            <a:off x="2700401" y="1621987"/>
            <a:ext cx="3116494" cy="369332"/>
          </a:xfrm>
          <a:prstGeom prst="rect">
            <a:avLst/>
          </a:prstGeom>
          <a:noFill/>
        </p:spPr>
        <p:txBody>
          <a:bodyPr wrap="none" rtlCol="0">
            <a:spAutoFit/>
          </a:bodyPr>
          <a:lstStyle/>
          <a:p>
            <a:r>
              <a:rPr lang="en-GB" dirty="0"/>
              <a:t>http://bio-</a:t>
            </a:r>
            <a:r>
              <a:rPr lang="en-GB" dirty="0" err="1"/>
              <a:t>bwa.sourceforge.net</a:t>
            </a:r>
            <a:endParaRPr lang="en-GB" dirty="0"/>
          </a:p>
        </p:txBody>
      </p:sp>
      <p:sp>
        <p:nvSpPr>
          <p:cNvPr id="9" name="Rektangel 8">
            <a:extLst>
              <a:ext uri="{FF2B5EF4-FFF2-40B4-BE49-F238E27FC236}">
                <a16:creationId xmlns:a16="http://schemas.microsoft.com/office/drawing/2014/main" id="{236A0AEF-F7A2-4745-9840-95A85BDC6E13}"/>
              </a:ext>
            </a:extLst>
          </p:cNvPr>
          <p:cNvSpPr/>
          <p:nvPr/>
        </p:nvSpPr>
        <p:spPr>
          <a:xfrm>
            <a:off x="6771791" y="2843562"/>
            <a:ext cx="3461313"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EA0E0F01-86FE-5E41-AED9-459709106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852" y="3908838"/>
            <a:ext cx="3208429" cy="2424306"/>
          </a:xfrm>
          <a:prstGeom prst="rect">
            <a:avLst/>
          </a:prstGeom>
          <a:noFill/>
          <a:extLst>
            <a:ext uri="{909E8E84-426E-40DD-AFC4-6F175D3DCCD1}">
              <a14:hiddenFill xmlns:a14="http://schemas.microsoft.com/office/drawing/2010/main">
                <a:solidFill>
                  <a:srgbClr val="FFFFFF"/>
                </a:solidFill>
              </a14:hiddenFill>
            </a:ext>
          </a:extLst>
        </p:spPr>
      </p:pic>
      <p:sp>
        <p:nvSpPr>
          <p:cNvPr id="8" name="textruta 7">
            <a:extLst>
              <a:ext uri="{FF2B5EF4-FFF2-40B4-BE49-F238E27FC236}">
                <a16:creationId xmlns:a16="http://schemas.microsoft.com/office/drawing/2014/main" id="{7964C3A6-0F64-A149-A9B1-41F441BE6964}"/>
              </a:ext>
            </a:extLst>
          </p:cNvPr>
          <p:cNvSpPr txBox="1"/>
          <p:nvPr/>
        </p:nvSpPr>
        <p:spPr>
          <a:xfrm>
            <a:off x="6876806" y="3029822"/>
            <a:ext cx="3295887" cy="584775"/>
          </a:xfrm>
          <a:prstGeom prst="rect">
            <a:avLst/>
          </a:prstGeom>
          <a:noFill/>
        </p:spPr>
        <p:txBody>
          <a:bodyPr wrap="square" rtlCol="0">
            <a:spAutoFit/>
          </a:bodyPr>
          <a:lstStyle/>
          <a:p>
            <a:r>
              <a:rPr lang="en-GB" sz="1600" dirty="0"/>
              <a:t>Burrows-Wheeler transform of reference genome</a:t>
            </a:r>
          </a:p>
        </p:txBody>
      </p:sp>
    </p:spTree>
    <p:extLst>
      <p:ext uri="{BB962C8B-B14F-4D97-AF65-F5344CB8AC3E}">
        <p14:creationId xmlns:p14="http://schemas.microsoft.com/office/powerpoint/2010/main" val="2835747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2045732" y="1591764"/>
            <a:ext cx="8131614"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None/>
              <a:defRPr sz="1800"/>
            </a:pPr>
            <a:r>
              <a:rPr lang="en-US" sz="1472" dirty="0">
                <a:solidFill>
                  <a:srgbClr val="0000FF"/>
                </a:solidFill>
              </a:rPr>
              <a:t>HEADER SECTION</a:t>
            </a:r>
          </a:p>
          <a:p>
            <a:pPr marL="0" indent="0" defTabSz="420623">
              <a:buNone/>
              <a:defRPr sz="1800"/>
            </a:pP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@HD	VN:1.6	</a:t>
            </a:r>
            <a:r>
              <a:rPr lang="en-US" sz="920" dirty="0" err="1">
                <a:latin typeface="Courier"/>
                <a:ea typeface="Courier"/>
                <a:cs typeface="Courier"/>
                <a:sym typeface="Courier"/>
              </a:rPr>
              <a:t>SO:coordinate</a:t>
            </a: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@SQ	SN:2	LN:243199373</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a:t>
            </a:r>
            <a:r>
              <a:rPr lang="en-US" sz="920" dirty="0" err="1">
                <a:latin typeface="Courier"/>
                <a:ea typeface="Courier"/>
                <a:cs typeface="Courier"/>
                <a:sym typeface="Courier"/>
              </a:rPr>
              <a:t>PN:bwa</a:t>
            </a:r>
            <a:r>
              <a:rPr lang="en-US" sz="920" dirty="0">
                <a:latin typeface="Courier"/>
                <a:ea typeface="Courier"/>
                <a:cs typeface="Courier"/>
                <a:sym typeface="Courier"/>
              </a:rPr>
              <a:t>	VN:0.7.17-r1188	</a:t>
            </a:r>
            <a:r>
              <a:rPr lang="en-US" sz="920" dirty="0" err="1">
                <a:latin typeface="Courier"/>
                <a:ea typeface="Courier"/>
                <a:cs typeface="Courier"/>
                <a:sym typeface="Courier"/>
              </a:rPr>
              <a:t>CL:bwa</a:t>
            </a:r>
            <a:r>
              <a:rPr lang="en-US" sz="920" dirty="0">
                <a:latin typeface="Courier"/>
                <a:ea typeface="Courier"/>
                <a:cs typeface="Courier"/>
                <a:sym typeface="Courier"/>
              </a:rPr>
              <a:t> mem -t 1 human_g1k_v37_chr2.fasta HG00097_1.fq HG00097_2.fq</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ID:samtools</a:t>
            </a:r>
            <a:r>
              <a:rPr lang="en-US" sz="920" dirty="0">
                <a:latin typeface="Courier"/>
                <a:ea typeface="Courier"/>
                <a:cs typeface="Courier"/>
                <a:sym typeface="Courier"/>
              </a:rPr>
              <a:t>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PP:bwa</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sort</a:t>
            </a:r>
          </a:p>
          <a:p>
            <a:pPr marL="0" indent="0" defTabSz="420623">
              <a:buNone/>
              <a:defRPr sz="1800"/>
            </a:pPr>
            <a:r>
              <a:rPr lang="en-US" sz="920" dirty="0">
                <a:latin typeface="Courier"/>
                <a:ea typeface="Courier"/>
                <a:cs typeface="Courier"/>
                <a:sym typeface="Courier"/>
              </a:rPr>
              <a:t>@PG	ID:samtools.1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PP:samtools</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view -H HG00097.bam</a:t>
            </a:r>
          </a:p>
          <a:p>
            <a:pPr marL="0" indent="0" defTabSz="420623">
              <a:buNone/>
              <a:defRPr sz="1800"/>
            </a:pPr>
            <a:endParaRPr lang="en-US" sz="1472" dirty="0">
              <a:solidFill>
                <a:srgbClr val="0000FF"/>
              </a:solidFill>
            </a:endParaRPr>
          </a:p>
          <a:p>
            <a:pPr marL="0" indent="0" defTabSz="420623">
              <a:spcBef>
                <a:spcPts val="300"/>
              </a:spcBef>
              <a:buNone/>
              <a:defRPr sz="1800"/>
            </a:pPr>
            <a:r>
              <a:rPr lang="en-US" sz="1472" dirty="0">
                <a:solidFill>
                  <a:srgbClr val="0000FF"/>
                </a:solidFill>
              </a:rPr>
              <a:t>ALIGNMENT SECTION</a:t>
            </a:r>
          </a:p>
          <a:p>
            <a:pPr marL="0" indent="0" defTabSz="420623">
              <a:spcBef>
                <a:spcPts val="300"/>
              </a:spcBef>
              <a:buNone/>
              <a:defRPr sz="1800"/>
            </a:pPr>
            <a:endParaRPr lang="en-US" sz="1472" dirty="0">
              <a:solidFill>
                <a:srgbClr val="0000FF"/>
              </a:solidFill>
            </a:endParaRPr>
          </a:p>
          <a:p>
            <a:pPr marL="0" indent="0" defTabSz="420623">
              <a:buNone/>
              <a:defRPr sz="1800"/>
            </a:pPr>
            <a:r>
              <a:rPr lang="en-US" sz="800" dirty="0">
                <a:latin typeface="Courier"/>
                <a:ea typeface="Courier"/>
                <a:cs typeface="Courier"/>
                <a:sym typeface="Courier"/>
              </a:rPr>
              <a:t>Read_001	99	2	3843448	0	101M	=	3843625	278	TTTGGTTCCATATGAACTTT		0F&lt;BFB&lt;FFFBFBFFFBFBB	</a:t>
            </a:r>
          </a:p>
          <a:p>
            <a:pPr marL="0" indent="0" defTabSz="420623">
              <a:buNone/>
              <a:defRPr sz="1800"/>
            </a:pPr>
            <a:r>
              <a:rPr lang="en-US" sz="800" dirty="0">
                <a:latin typeface="Courier"/>
                <a:ea typeface="Courier"/>
                <a:cs typeface="Courier"/>
                <a:sym typeface="Courier"/>
              </a:rPr>
              <a:t>Read_001	147	2	3843625	0	101M	=	3843448	-278	TTATTTCATTGAGCAGTGGT		FBBI7IIFIB&lt;BBBB&lt;BBFF	</a:t>
            </a:r>
          </a:p>
          <a:p>
            <a:pPr marL="0" indent="0" defTabSz="420623">
              <a:buNone/>
              <a:defRPr sz="1800"/>
            </a:pPr>
            <a:r>
              <a:rPr lang="en-US" sz="800" dirty="0">
                <a:latin typeface="Courier"/>
                <a:ea typeface="Courier"/>
                <a:cs typeface="Courier"/>
                <a:sym typeface="Courier"/>
              </a:rPr>
              <a:t>Read_002	163	2	4210055	0	101M	=	4210377	423	TGGTACCAAAACAGAGATAT		0IIFBFFFIIIFFIFFFBBF	</a:t>
            </a:r>
          </a:p>
          <a:p>
            <a:pPr marL="0" indent="0" defTabSz="420623">
              <a:buNone/>
              <a:defRPr sz="1800"/>
            </a:pPr>
            <a:r>
              <a:rPr lang="en-US" sz="800" dirty="0">
                <a:latin typeface="Courier"/>
                <a:ea typeface="Courier"/>
                <a:cs typeface="Courier"/>
                <a:sym typeface="Courier"/>
              </a:rPr>
              <a:t>Read_003	99	2	4210066	0	101M	=	4210317	352	CAGAGATATAGATCAATGGA 	0IIFFFIFFFIFIFIIIIIF</a:t>
            </a:r>
          </a:p>
        </p:txBody>
      </p:sp>
      <p:sp>
        <p:nvSpPr>
          <p:cNvPr id="8" name="Shape 343"/>
          <p:cNvSpPr/>
          <p:nvPr/>
        </p:nvSpPr>
        <p:spPr>
          <a:xfrm>
            <a:off x="2054781" y="5636441"/>
            <a:ext cx="2480049" cy="92333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lvl="0"/>
            <a:r>
              <a:rPr lang="sv-SE" dirty="0"/>
              <a:t>Read </a:t>
            </a:r>
            <a:r>
              <a:rPr dirty="0" err="1"/>
              <a:t>nam</a:t>
            </a:r>
            <a:r>
              <a:rPr lang="sv-SE" dirty="0"/>
              <a:t>e</a:t>
            </a:r>
          </a:p>
          <a:p>
            <a:pPr lvl="0"/>
            <a:r>
              <a:rPr lang="sv-SE" dirty="0"/>
              <a:t>(</a:t>
            </a:r>
            <a:r>
              <a:rPr lang="sv-SE" dirty="0" err="1"/>
              <a:t>usually</a:t>
            </a:r>
            <a:r>
              <a:rPr lang="sv-SE" dirty="0"/>
              <a:t> </a:t>
            </a:r>
            <a:r>
              <a:rPr lang="sv-SE" dirty="0" err="1"/>
              <a:t>more</a:t>
            </a:r>
            <a:r>
              <a:rPr lang="sv-SE" dirty="0"/>
              <a:t> </a:t>
            </a:r>
            <a:r>
              <a:rPr lang="sv-SE" dirty="0" err="1"/>
              <a:t>complicated</a:t>
            </a:r>
            <a:r>
              <a:rPr lang="sv-SE" dirty="0"/>
              <a:t>)</a:t>
            </a:r>
          </a:p>
        </p:txBody>
      </p:sp>
      <p:sp>
        <p:nvSpPr>
          <p:cNvPr id="12" name="TextBox 11"/>
          <p:cNvSpPr txBox="1"/>
          <p:nvPr/>
        </p:nvSpPr>
        <p:spPr>
          <a:xfrm>
            <a:off x="3727883" y="4914483"/>
            <a:ext cx="1445011" cy="369332"/>
          </a:xfrm>
          <a:prstGeom prst="rect">
            <a:avLst/>
          </a:prstGeom>
          <a:noFill/>
        </p:spPr>
        <p:txBody>
          <a:bodyPr wrap="none" rtlCol="0">
            <a:spAutoFit/>
          </a:bodyPr>
          <a:lstStyle/>
          <a:p>
            <a:r>
              <a:rPr lang="en-US" dirty="0"/>
              <a:t>Start position</a:t>
            </a:r>
          </a:p>
        </p:txBody>
      </p:sp>
      <p:sp>
        <p:nvSpPr>
          <p:cNvPr id="13" name="TextBox 12"/>
          <p:cNvSpPr txBox="1"/>
          <p:nvPr/>
        </p:nvSpPr>
        <p:spPr>
          <a:xfrm>
            <a:off x="7376447" y="5219700"/>
            <a:ext cx="1099981" cy="369332"/>
          </a:xfrm>
          <a:prstGeom prst="rect">
            <a:avLst/>
          </a:prstGeom>
          <a:noFill/>
        </p:spPr>
        <p:txBody>
          <a:bodyPr wrap="none" rtlCol="0">
            <a:spAutoFit/>
          </a:bodyPr>
          <a:lstStyle/>
          <a:p>
            <a:r>
              <a:rPr lang="en-US" dirty="0"/>
              <a:t>Sequence</a:t>
            </a:r>
          </a:p>
        </p:txBody>
      </p:sp>
      <p:sp>
        <p:nvSpPr>
          <p:cNvPr id="14" name="TextBox 13"/>
          <p:cNvSpPr txBox="1"/>
          <p:nvPr/>
        </p:nvSpPr>
        <p:spPr>
          <a:xfrm>
            <a:off x="8653809" y="4946649"/>
            <a:ext cx="859531" cy="369332"/>
          </a:xfrm>
          <a:prstGeom prst="rect">
            <a:avLst/>
          </a:prstGeom>
          <a:noFill/>
        </p:spPr>
        <p:txBody>
          <a:bodyPr wrap="none" rtlCol="0">
            <a:spAutoFit/>
          </a:bodyPr>
          <a:lstStyle/>
          <a:p>
            <a:r>
              <a:rPr lang="en-US" dirty="0"/>
              <a:t>Quality</a:t>
            </a:r>
          </a:p>
        </p:txBody>
      </p:sp>
      <p:sp>
        <p:nvSpPr>
          <p:cNvPr id="15" name="Shape 348"/>
          <p:cNvSpPr/>
          <p:nvPr/>
        </p:nvSpPr>
        <p:spPr>
          <a:xfrm flipH="1" flipV="1">
            <a:off x="8999135" y="4258691"/>
            <a:ext cx="4546" cy="68795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17" name="Shape 344">
            <a:extLst>
              <a:ext uri="{FF2B5EF4-FFF2-40B4-BE49-F238E27FC236}">
                <a16:creationId xmlns:a16="http://schemas.microsoft.com/office/drawing/2014/main" id="{8D9973B2-EFEF-6249-9C36-AE181285E2C3}"/>
              </a:ext>
            </a:extLst>
          </p:cNvPr>
          <p:cNvSpPr/>
          <p:nvPr/>
        </p:nvSpPr>
        <p:spPr>
          <a:xfrm flipH="1" flipV="1">
            <a:off x="2324514" y="4239983"/>
            <a:ext cx="11667" cy="139645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18" name="Shape 345">
            <a:extLst>
              <a:ext uri="{FF2B5EF4-FFF2-40B4-BE49-F238E27FC236}">
                <a16:creationId xmlns:a16="http://schemas.microsoft.com/office/drawing/2014/main" id="{9355CD45-050E-2C41-952B-897F2ADEC58A}"/>
              </a:ext>
            </a:extLst>
          </p:cNvPr>
          <p:cNvSpPr/>
          <p:nvPr/>
        </p:nvSpPr>
        <p:spPr>
          <a:xfrm flipH="1" flipV="1">
            <a:off x="3953327" y="4227186"/>
            <a:ext cx="2104" cy="63988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2" name="textruta 1">
            <a:extLst>
              <a:ext uri="{FF2B5EF4-FFF2-40B4-BE49-F238E27FC236}">
                <a16:creationId xmlns:a16="http://schemas.microsoft.com/office/drawing/2014/main" id="{A15945D7-B4DF-D740-81E4-680D44391D91}"/>
              </a:ext>
            </a:extLst>
          </p:cNvPr>
          <p:cNvSpPr txBox="1"/>
          <p:nvPr/>
        </p:nvSpPr>
        <p:spPr>
          <a:xfrm>
            <a:off x="3086716" y="5267109"/>
            <a:ext cx="2664063" cy="369332"/>
          </a:xfrm>
          <a:prstGeom prst="rect">
            <a:avLst/>
          </a:prstGeom>
          <a:noFill/>
        </p:spPr>
        <p:txBody>
          <a:bodyPr wrap="none" rtlCol="0">
            <a:spAutoFit/>
          </a:bodyPr>
          <a:lstStyle/>
          <a:p>
            <a:r>
              <a:rPr lang="en-GB" dirty="0"/>
              <a:t>Reference sequence name</a:t>
            </a:r>
          </a:p>
        </p:txBody>
      </p:sp>
      <p:sp>
        <p:nvSpPr>
          <p:cNvPr id="19" name="Shape 344">
            <a:extLst>
              <a:ext uri="{FF2B5EF4-FFF2-40B4-BE49-F238E27FC236}">
                <a16:creationId xmlns:a16="http://schemas.microsoft.com/office/drawing/2014/main" id="{80359C1A-33CE-4841-B76D-AF99868858FE}"/>
              </a:ext>
            </a:extLst>
          </p:cNvPr>
          <p:cNvSpPr/>
          <p:nvPr/>
        </p:nvSpPr>
        <p:spPr>
          <a:xfrm flipH="1" flipV="1">
            <a:off x="3344243" y="4239982"/>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20" name="Shape 344">
            <a:extLst>
              <a:ext uri="{FF2B5EF4-FFF2-40B4-BE49-F238E27FC236}">
                <a16:creationId xmlns:a16="http://schemas.microsoft.com/office/drawing/2014/main" id="{33E0DA68-43C9-9E4B-99FC-E267B9D36B63}"/>
              </a:ext>
            </a:extLst>
          </p:cNvPr>
          <p:cNvSpPr/>
          <p:nvPr/>
        </p:nvSpPr>
        <p:spPr>
          <a:xfrm flipH="1" flipV="1">
            <a:off x="7643193" y="4258691"/>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Tree>
    <p:extLst>
      <p:ext uri="{BB962C8B-B14F-4D97-AF65-F5344CB8AC3E}">
        <p14:creationId xmlns:p14="http://schemas.microsoft.com/office/powerpoint/2010/main" val="214745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normAutofit/>
          </a:bodyPr>
          <a:lstStyle/>
          <a:p>
            <a:r>
              <a:rPr lang="en-US" dirty="0"/>
              <a:t>Convert to Bam </a:t>
            </a:r>
          </a:p>
        </p:txBody>
      </p:sp>
    </p:spTree>
    <p:extLst>
      <p:ext uri="{BB962C8B-B14F-4D97-AF65-F5344CB8AC3E}">
        <p14:creationId xmlns:p14="http://schemas.microsoft.com/office/powerpoint/2010/main" val="3658910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rmAutofit fontScale="92500" lnSpcReduction="10000"/>
          </a:bodyPr>
          <a:lstStyle/>
          <a:p>
            <a:r>
              <a:rPr lang="en-US" dirty="0"/>
              <a:t>Most large files we work with, such as the reference genome (.</a:t>
            </a:r>
            <a:r>
              <a:rPr lang="en-US" b="1" dirty="0"/>
              <a:t>fasta</a:t>
            </a:r>
            <a:r>
              <a:rPr lang="en-US" dirty="0"/>
              <a:t>) and the aligned reads (.</a:t>
            </a:r>
            <a:r>
              <a:rPr lang="en-US" b="1" dirty="0"/>
              <a:t>bam</a:t>
            </a:r>
            <a:r>
              <a:rPr lang="en-US" dirty="0"/>
              <a:t>) need an index</a:t>
            </a:r>
          </a:p>
          <a:p>
            <a:endParaRPr lang="en-US" dirty="0"/>
          </a:p>
          <a:p>
            <a:r>
              <a:rPr lang="en-US" dirty="0"/>
              <a:t>The index is a small file</a:t>
            </a:r>
          </a:p>
          <a:p>
            <a:endParaRPr lang="en-US" dirty="0"/>
          </a:p>
          <a:p>
            <a:r>
              <a:rPr lang="en-US" dirty="0"/>
              <a:t>Allows </a:t>
            </a:r>
            <a:r>
              <a:rPr lang="en-US"/>
              <a:t>efficient access </a:t>
            </a:r>
            <a:r>
              <a:rPr lang="en-US" dirty="0"/>
              <a:t>to the large file</a:t>
            </a:r>
          </a:p>
          <a:p>
            <a:endParaRPr lang="en-US" dirty="0"/>
          </a:p>
          <a:p>
            <a:r>
              <a:rPr lang="en-US" dirty="0"/>
              <a:t>Different indices for different file types</a:t>
            </a:r>
          </a:p>
          <a:p>
            <a:endParaRPr lang="en-US" dirty="0"/>
          </a:p>
          <a:p>
            <a:r>
              <a:rPr lang="en-US" dirty="0"/>
              <a:t>BWA index = </a:t>
            </a:r>
            <a:r>
              <a:rPr lang="en-GB" dirty="0"/>
              <a:t>Burrows-Wheeler transform of reference genome (</a:t>
            </a:r>
            <a:r>
              <a:rPr lang="en-GB" b="1" dirty="0"/>
              <a:t>several files</a:t>
            </a:r>
            <a:r>
              <a:rPr lang="en-GB" dirty="0"/>
              <a:t>)</a:t>
            </a:r>
          </a:p>
          <a:p>
            <a:endParaRPr lang="en-US" dirty="0"/>
          </a:p>
        </p:txBody>
      </p:sp>
      <p:sp>
        <p:nvSpPr>
          <p:cNvPr id="4" name="Slide Number Placeholder 3"/>
          <p:cNvSpPr>
            <a:spLocks noGrp="1"/>
          </p:cNvSpPr>
          <p:nvPr>
            <p:ph type="sldNum" sz="quarter" idx="12"/>
          </p:nvPr>
        </p:nvSpPr>
        <p:spPr/>
        <p:txBody>
          <a:bodyPr/>
          <a:lstStyle/>
          <a:p>
            <a:fld id="{97DED537-10C4-8C40-8E87-51060FF45365}" type="slidenum">
              <a:rPr lang="sv-SE" smtClean="0"/>
              <a:pPr/>
              <a:t>16</a:t>
            </a:fld>
            <a:endParaRPr lang="sv-SE"/>
          </a:p>
        </p:txBody>
      </p:sp>
      <p:sp>
        <p:nvSpPr>
          <p:cNvPr id="2" name="Title 1"/>
          <p:cNvSpPr>
            <a:spLocks noGrp="1"/>
          </p:cNvSpPr>
          <p:nvPr>
            <p:ph type="title"/>
          </p:nvPr>
        </p:nvSpPr>
        <p:spPr/>
        <p:txBody>
          <a:bodyPr>
            <a:normAutofit/>
          </a:bodyPr>
          <a:lstStyle/>
          <a:p>
            <a:r>
              <a:rPr lang="en-US" dirty="0"/>
              <a:t>File indices</a:t>
            </a:r>
          </a:p>
        </p:txBody>
      </p:sp>
    </p:spTree>
    <p:extLst>
      <p:ext uri="{BB962C8B-B14F-4D97-AF65-F5344CB8AC3E}">
        <p14:creationId xmlns:p14="http://schemas.microsoft.com/office/powerpoint/2010/main" val="170817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dirty="0"/>
              <a:t>Variant calling</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504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3CEF9F8C-DF4D-6B45-9251-1130608AE725}"/>
              </a:ext>
            </a:extLst>
          </p:cNvPr>
          <p:cNvSpPr>
            <a:spLocks noGrp="1"/>
          </p:cNvSpPr>
          <p:nvPr>
            <p:ph type="title"/>
          </p:nvPr>
        </p:nvSpPr>
        <p:spPr/>
        <p:txBody>
          <a:bodyPr/>
          <a:lstStyle/>
          <a:p>
            <a:r>
              <a:rPr lang="en-GB" sz="3600" dirty="0"/>
              <a:t>Genetic variation</a:t>
            </a:r>
          </a:p>
        </p:txBody>
      </p:sp>
      <p:pic>
        <p:nvPicPr>
          <p:cNvPr id="7" name="Bildobjekt 6">
            <a:extLst>
              <a:ext uri="{FF2B5EF4-FFF2-40B4-BE49-F238E27FC236}">
                <a16:creationId xmlns:a16="http://schemas.microsoft.com/office/drawing/2014/main" id="{039C65A2-574D-F446-ABD0-A55587B8742B}"/>
              </a:ext>
            </a:extLst>
          </p:cNvPr>
          <p:cNvPicPr>
            <a:picLocks noChangeAspect="1"/>
          </p:cNvPicPr>
          <p:nvPr/>
        </p:nvPicPr>
        <p:blipFill>
          <a:blip r:embed="rId3"/>
          <a:stretch>
            <a:fillRect/>
          </a:stretch>
        </p:blipFill>
        <p:spPr>
          <a:xfrm>
            <a:off x="2725457" y="1678641"/>
            <a:ext cx="6741086" cy="4251378"/>
          </a:xfrm>
          <a:prstGeom prst="rect">
            <a:avLst/>
          </a:prstGeom>
        </p:spPr>
      </p:pic>
      <p:sp>
        <p:nvSpPr>
          <p:cNvPr id="8" name="textruta 7">
            <a:extLst>
              <a:ext uri="{FF2B5EF4-FFF2-40B4-BE49-F238E27FC236}">
                <a16:creationId xmlns:a16="http://schemas.microsoft.com/office/drawing/2014/main" id="{46115FE5-2969-7E42-9A22-626BA7B58089}"/>
              </a:ext>
            </a:extLst>
          </p:cNvPr>
          <p:cNvSpPr txBox="1"/>
          <p:nvPr/>
        </p:nvSpPr>
        <p:spPr>
          <a:xfrm>
            <a:off x="7850458" y="4428299"/>
            <a:ext cx="570990"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SNV</a:t>
            </a:r>
          </a:p>
        </p:txBody>
      </p:sp>
      <p:sp>
        <p:nvSpPr>
          <p:cNvPr id="2" name="textruta 1">
            <a:extLst>
              <a:ext uri="{FF2B5EF4-FFF2-40B4-BE49-F238E27FC236}">
                <a16:creationId xmlns:a16="http://schemas.microsoft.com/office/drawing/2014/main" id="{30A8EAD9-3BA3-3347-8400-7860C7CFB49A}"/>
              </a:ext>
            </a:extLst>
          </p:cNvPr>
          <p:cNvSpPr txBox="1"/>
          <p:nvPr/>
        </p:nvSpPr>
        <p:spPr>
          <a:xfrm>
            <a:off x="1771014" y="6211670"/>
            <a:ext cx="7414081" cy="646331"/>
          </a:xfrm>
          <a:prstGeom prst="rect">
            <a:avLst/>
          </a:prstGeom>
          <a:noFill/>
        </p:spPr>
        <p:txBody>
          <a:bodyPr wrap="none" rtlCol="0">
            <a:spAutoFit/>
          </a:bodyPr>
          <a:lstStyle/>
          <a:p>
            <a:r>
              <a:rPr lang="en-GB" dirty="0"/>
              <a:t>Genetic variation = differences in DNA among individuals of the same species</a:t>
            </a:r>
          </a:p>
          <a:p>
            <a:endParaRPr lang="en-GB" dirty="0"/>
          </a:p>
        </p:txBody>
      </p:sp>
    </p:spTree>
    <p:extLst>
      <p:ext uri="{BB962C8B-B14F-4D97-AF65-F5344CB8AC3E}">
        <p14:creationId xmlns:p14="http://schemas.microsoft.com/office/powerpoint/2010/main" val="152135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2261314" y="2474752"/>
            <a:ext cx="8154687" cy="3012614"/>
          </a:xfrm>
          <a:prstGeom prst="rect">
            <a:avLst/>
          </a:prstGeom>
        </p:spPr>
      </p:pic>
      <p:cxnSp>
        <p:nvCxnSpPr>
          <p:cNvPr id="6" name="Straight Arrow Connector 5"/>
          <p:cNvCxnSpPr/>
          <p:nvPr/>
        </p:nvCxnSpPr>
        <p:spPr>
          <a:xfrm>
            <a:off x="1968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1968618" y="4933584"/>
            <a:ext cx="2347740" cy="369332"/>
          </a:xfrm>
          <a:prstGeom prst="rect">
            <a:avLst/>
          </a:prstGeom>
          <a:noFill/>
        </p:spPr>
        <p:txBody>
          <a:bodyPr wrap="square" rtlCol="0">
            <a:spAutoFit/>
          </a:bodyPr>
          <a:lstStyle/>
          <a:p>
            <a:r>
              <a:rPr lang="en-US"/>
              <a:t>Coverage or Depth</a:t>
            </a:r>
          </a:p>
        </p:txBody>
      </p:sp>
    </p:spTree>
    <p:extLst>
      <p:ext uri="{BB962C8B-B14F-4D97-AF65-F5344CB8AC3E}">
        <p14:creationId xmlns:p14="http://schemas.microsoft.com/office/powerpoint/2010/main" val="4084943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850" y="2205451"/>
            <a:ext cx="5939250" cy="3319050"/>
          </a:xfrm>
        </p:spPr>
        <p:txBody>
          <a:bodyPr>
            <a:normAutofit lnSpcReduction="10000"/>
          </a:bodyPr>
          <a:lstStyle/>
          <a:p>
            <a:pPr>
              <a:buFont typeface="Wingdings" charset="2"/>
              <a:buChar char="§"/>
            </a:pPr>
            <a:r>
              <a:rPr lang="en-US" dirty="0"/>
              <a:t>Workflows</a:t>
            </a:r>
          </a:p>
          <a:p>
            <a:pPr>
              <a:buFont typeface="Wingdings" charset="2"/>
              <a:buChar char="§"/>
            </a:pPr>
            <a:r>
              <a:rPr lang="en-US" dirty="0"/>
              <a:t>Basic variant calling in one sample</a:t>
            </a:r>
          </a:p>
          <a:p>
            <a:pPr>
              <a:buFont typeface="Wingdings" charset="2"/>
              <a:buChar char="§"/>
            </a:pPr>
            <a:r>
              <a:rPr lang="en-US" dirty="0"/>
              <a:t>Basic variant calling in cohort</a:t>
            </a:r>
          </a:p>
          <a:p>
            <a:pPr>
              <a:buFont typeface="Wingdings" charset="2"/>
              <a:buChar char="§"/>
            </a:pPr>
            <a:r>
              <a:rPr lang="en-US" dirty="0"/>
              <a:t>Introduction to exercise</a:t>
            </a:r>
          </a:p>
          <a:p>
            <a:pPr>
              <a:buFont typeface="Wingdings" charset="2"/>
              <a:buChar char="§"/>
            </a:pPr>
            <a:endParaRPr lang="en-US" dirty="0"/>
          </a:p>
          <a:p>
            <a:pPr marL="0" indent="0">
              <a:buNone/>
            </a:pPr>
            <a:r>
              <a:rPr lang="en-US" dirty="0"/>
              <a:t>In separate talk Thursday at 9:</a:t>
            </a:r>
          </a:p>
          <a:p>
            <a:pPr>
              <a:buFont typeface="Wingdings" charset="2"/>
              <a:buChar char="§"/>
            </a:pPr>
            <a:r>
              <a:rPr lang="en-US" dirty="0"/>
              <a:t>GATK’s Best practices</a:t>
            </a:r>
          </a:p>
          <a:p>
            <a:pPr>
              <a:buFont typeface="Wingdings" charset="2"/>
              <a:buChar char="§"/>
            </a:pPr>
            <a:endParaRPr lang="en-US" dirty="0"/>
          </a:p>
        </p:txBody>
      </p:sp>
      <p:sp>
        <p:nvSpPr>
          <p:cNvPr id="3" name="Title 2"/>
          <p:cNvSpPr>
            <a:spLocks noGrp="1"/>
          </p:cNvSpPr>
          <p:nvPr>
            <p:ph type="title"/>
          </p:nvPr>
        </p:nvSpPr>
        <p:spPr/>
        <p:txBody>
          <a:bodyPr>
            <a:normAutofit fontScale="90000"/>
          </a:bodyPr>
          <a:lstStyle/>
          <a:p>
            <a:r>
              <a:rPr lang="en-US" dirty="0"/>
              <a:t>Overview</a:t>
            </a:r>
          </a:p>
        </p:txBody>
      </p:sp>
    </p:spTree>
    <p:extLst>
      <p:ext uri="{BB962C8B-B14F-4D97-AF65-F5344CB8AC3E}">
        <p14:creationId xmlns:p14="http://schemas.microsoft.com/office/powerpoint/2010/main" val="3979130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lvl="1" indent="0" algn="ctr">
              <a:buNone/>
            </a:pPr>
            <a:r>
              <a:rPr lang="en-US" dirty="0">
                <a:solidFill>
                  <a:schemeClr val="accent1"/>
                </a:solidFill>
                <a:latin typeface="Courier New" panose="02070309020205020404" pitchFamily="49" charset="0"/>
                <a:cs typeface="Courier New" panose="02070309020205020404" pitchFamily="49" charset="0"/>
              </a:rPr>
              <a:t>Reference:		...GTGCGTAGACTGCTAGATCGAAGA...</a:t>
            </a:r>
          </a:p>
          <a:p>
            <a:pPr marL="0" lvl="1" indent="0" algn="ctr">
              <a:buNone/>
            </a:pPr>
            <a:r>
              <a:rPr lang="en-US" dirty="0">
                <a:latin typeface="Courier New" panose="02070309020205020404" pitchFamily="49" charset="0"/>
                <a:cs typeface="Courier New" panose="02070309020205020404" pitchFamily="49" charset="0"/>
              </a:rPr>
              <a:t>Sample: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400050" lvl="2" indent="0" algn="ctr">
              <a:buNone/>
            </a:pPr>
            <a:r>
              <a:rPr lang="en-US" sz="2400" dirty="0">
                <a:latin typeface="Courier New" panose="02070309020205020404" pitchFamily="49" charset="0"/>
                <a:cs typeface="Courier New" panose="02070309020205020404" pitchFamily="49" charset="0"/>
              </a:rPr>
              <a:t>			...GTGCGTAGACTG</a:t>
            </a:r>
            <a:r>
              <a:rPr lang="en-US" sz="2400" dirty="0">
                <a:solidFill>
                  <a:srgbClr val="FF0000"/>
                </a:solidFill>
                <a:latin typeface="Courier New" panose="02070309020205020404" pitchFamily="49" charset="0"/>
                <a:cs typeface="Courier New" panose="02070309020205020404" pitchFamily="49" charset="0"/>
              </a:rPr>
              <a:t>A</a:t>
            </a:r>
            <a:r>
              <a:rPr lang="en-US" sz="2400"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endParaRPr lang="en-US" dirty="0">
              <a:cs typeface="Courier"/>
            </a:endParaRPr>
          </a:p>
          <a:p>
            <a:pPr marL="0" lvl="1" indent="0" algn="ctr">
              <a:buNone/>
            </a:pPr>
            <a:endParaRPr lang="en-US" dirty="0">
              <a:cs typeface="Courier"/>
            </a:endParaRPr>
          </a:p>
        </p:txBody>
      </p:sp>
      <p:sp>
        <p:nvSpPr>
          <p:cNvPr id="3" name="Title 2"/>
          <p:cNvSpPr>
            <a:spLocks noGrp="1"/>
          </p:cNvSpPr>
          <p:nvPr>
            <p:ph type="title"/>
          </p:nvPr>
        </p:nvSpPr>
        <p:spPr/>
        <p:txBody>
          <a:bodyPr/>
          <a:lstStyle/>
          <a:p>
            <a:r>
              <a:rPr lang="en-US" dirty="0"/>
              <a:t>Detecting variants in  reads</a:t>
            </a:r>
          </a:p>
        </p:txBody>
      </p:sp>
    </p:spTree>
    <p:extLst>
      <p:ext uri="{BB962C8B-B14F-4D97-AF65-F5344CB8AC3E}">
        <p14:creationId xmlns:p14="http://schemas.microsoft.com/office/powerpoint/2010/main" val="2217043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83FF6B-C8E7-3743-BE02-BB51BD9EB3C7}"/>
              </a:ext>
            </a:extLst>
          </p:cNvPr>
          <p:cNvSpPr>
            <a:spLocks noGrp="1"/>
          </p:cNvSpPr>
          <p:nvPr>
            <p:ph type="title"/>
          </p:nvPr>
        </p:nvSpPr>
        <p:spPr/>
        <p:txBody>
          <a:bodyPr/>
          <a:lstStyle/>
          <a:p>
            <a:r>
              <a:rPr lang="en-GB" sz="3600" dirty="0"/>
              <a:t>Reference- and </a:t>
            </a:r>
            <a:r>
              <a:rPr lang="en-GB" sz="3600" dirty="0" err="1"/>
              <a:t>alternatve</a:t>
            </a:r>
            <a:r>
              <a:rPr lang="en-GB" sz="3600" dirty="0"/>
              <a:t> alleles</a:t>
            </a:r>
          </a:p>
        </p:txBody>
      </p:sp>
      <p:sp>
        <p:nvSpPr>
          <p:cNvPr id="5" name="TextBox 7">
            <a:extLst>
              <a:ext uri="{FF2B5EF4-FFF2-40B4-BE49-F238E27FC236}">
                <a16:creationId xmlns:a16="http://schemas.microsoft.com/office/drawing/2014/main" id="{7E5B205B-22DC-324E-93D0-2C2CCC531EC8}"/>
              </a:ext>
            </a:extLst>
          </p:cNvPr>
          <p:cNvSpPr txBox="1"/>
          <p:nvPr/>
        </p:nvSpPr>
        <p:spPr>
          <a:xfrm>
            <a:off x="932636" y="2423826"/>
            <a:ext cx="10669625" cy="450305"/>
          </a:xfrm>
          <a:prstGeom prst="rect">
            <a:avLst/>
          </a:prstGeom>
          <a:noFill/>
        </p:spPr>
        <p:txBody>
          <a:bodyPr wrap="none" lIns="80187" tIns="40095" rIns="80187" bIns="40095" rtlCol="0">
            <a:spAutoFit/>
          </a:bodyPr>
          <a:lstStyle/>
          <a:p>
            <a:r>
              <a:rPr lang="en-US" sz="2400" dirty="0">
                <a:latin typeface="Courier New"/>
                <a:cs typeface="Courier New"/>
              </a:rPr>
              <a:t>TGGGCTTTTCCAACAGGTATATCTTCCCCGCTAGCT</a:t>
            </a:r>
            <a:r>
              <a:rPr lang="en-US" sz="2400" dirty="0">
                <a:solidFill>
                  <a:srgbClr val="FF0000"/>
                </a:solidFill>
                <a:latin typeface="Courier New"/>
                <a:cs typeface="Courier New"/>
              </a:rPr>
              <a:t>C</a:t>
            </a:r>
            <a:r>
              <a:rPr lang="en-US" sz="2400" dirty="0">
                <a:latin typeface="Courier New"/>
                <a:cs typeface="Courier New"/>
              </a:rPr>
              <a:t>GCTAGCTACTTCAAATTCCT</a:t>
            </a:r>
          </a:p>
        </p:txBody>
      </p:sp>
      <p:sp useBgFill="1">
        <p:nvSpPr>
          <p:cNvPr id="12" name="Rektangel 11">
            <a:extLst>
              <a:ext uri="{FF2B5EF4-FFF2-40B4-BE49-F238E27FC236}">
                <a16:creationId xmlns:a16="http://schemas.microsoft.com/office/drawing/2014/main" id="{C6A3B538-7183-5542-932B-E10DCEBA4420}"/>
              </a:ext>
            </a:extLst>
          </p:cNvPr>
          <p:cNvSpPr/>
          <p:nvPr/>
        </p:nvSpPr>
        <p:spPr>
          <a:xfrm>
            <a:off x="6782127" y="2961234"/>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C</a:t>
            </a:r>
            <a:r>
              <a:rPr lang="en-US" sz="2400" dirty="0">
                <a:latin typeface="Courier New"/>
                <a:cs typeface="Courier New"/>
              </a:rPr>
              <a:t>GCTA</a:t>
            </a:r>
            <a:endParaRPr lang="en-GB" sz="2400" dirty="0"/>
          </a:p>
        </p:txBody>
      </p:sp>
      <p:sp>
        <p:nvSpPr>
          <p:cNvPr id="13" name="Rektangel 12">
            <a:extLst>
              <a:ext uri="{FF2B5EF4-FFF2-40B4-BE49-F238E27FC236}">
                <a16:creationId xmlns:a16="http://schemas.microsoft.com/office/drawing/2014/main" id="{1077148B-B461-9C4A-BA68-A5924127032A}"/>
              </a:ext>
            </a:extLst>
          </p:cNvPr>
          <p:cNvSpPr/>
          <p:nvPr/>
        </p:nvSpPr>
        <p:spPr>
          <a:xfrm>
            <a:off x="6782127" y="3580921"/>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A</a:t>
            </a:r>
            <a:r>
              <a:rPr lang="en-US" sz="2400" dirty="0">
                <a:latin typeface="Courier New"/>
                <a:cs typeface="Courier New"/>
              </a:rPr>
              <a:t>GCTA</a:t>
            </a:r>
            <a:endParaRPr lang="en-GB" sz="2400" dirty="0"/>
          </a:p>
        </p:txBody>
      </p:sp>
      <p:sp>
        <p:nvSpPr>
          <p:cNvPr id="14" name="textruta 13">
            <a:extLst>
              <a:ext uri="{FF2B5EF4-FFF2-40B4-BE49-F238E27FC236}">
                <a16:creationId xmlns:a16="http://schemas.microsoft.com/office/drawing/2014/main" id="{2F0B0A0C-C9CA-0A4D-8D96-7A401F1DD0B2}"/>
              </a:ext>
            </a:extLst>
          </p:cNvPr>
          <p:cNvSpPr txBox="1"/>
          <p:nvPr/>
        </p:nvSpPr>
        <p:spPr>
          <a:xfrm>
            <a:off x="4135391" y="2961234"/>
            <a:ext cx="2646737" cy="461665"/>
          </a:xfrm>
          <a:prstGeom prst="rect">
            <a:avLst/>
          </a:prstGeom>
          <a:noFill/>
        </p:spPr>
        <p:txBody>
          <a:bodyPr wrap="square" rtlCol="0">
            <a:spAutoFit/>
          </a:bodyPr>
          <a:lstStyle/>
          <a:p>
            <a:r>
              <a:rPr lang="en-GB" sz="2400" b="1" dirty="0"/>
              <a:t>Reference allele</a:t>
            </a:r>
            <a:endParaRPr lang="en-GB" sz="2400" dirty="0"/>
          </a:p>
        </p:txBody>
      </p:sp>
      <p:sp>
        <p:nvSpPr>
          <p:cNvPr id="15" name="textruta 14">
            <a:extLst>
              <a:ext uri="{FF2B5EF4-FFF2-40B4-BE49-F238E27FC236}">
                <a16:creationId xmlns:a16="http://schemas.microsoft.com/office/drawing/2014/main" id="{2314DBC4-A37B-8849-802E-1B62593E93AD}"/>
              </a:ext>
            </a:extLst>
          </p:cNvPr>
          <p:cNvSpPr txBox="1"/>
          <p:nvPr/>
        </p:nvSpPr>
        <p:spPr>
          <a:xfrm>
            <a:off x="4095177" y="3510002"/>
            <a:ext cx="2686951" cy="461665"/>
          </a:xfrm>
          <a:prstGeom prst="rect">
            <a:avLst/>
          </a:prstGeom>
          <a:noFill/>
        </p:spPr>
        <p:txBody>
          <a:bodyPr wrap="square" rtlCol="0">
            <a:spAutoFit/>
          </a:bodyPr>
          <a:lstStyle/>
          <a:p>
            <a:r>
              <a:rPr lang="en-GB" sz="2400" b="1" dirty="0"/>
              <a:t>Alternative allele</a:t>
            </a:r>
            <a:endParaRPr lang="en-GB" sz="2400" dirty="0"/>
          </a:p>
        </p:txBody>
      </p:sp>
      <p:sp>
        <p:nvSpPr>
          <p:cNvPr id="16" name="textruta 15">
            <a:extLst>
              <a:ext uri="{FF2B5EF4-FFF2-40B4-BE49-F238E27FC236}">
                <a16:creationId xmlns:a16="http://schemas.microsoft.com/office/drawing/2014/main" id="{A4BC371D-11CF-D34B-B27A-6EC7C9175298}"/>
              </a:ext>
            </a:extLst>
          </p:cNvPr>
          <p:cNvSpPr txBox="1"/>
          <p:nvPr/>
        </p:nvSpPr>
        <p:spPr>
          <a:xfrm>
            <a:off x="1890487" y="4971356"/>
            <a:ext cx="7313669" cy="1384995"/>
          </a:xfrm>
          <a:prstGeom prst="rect">
            <a:avLst/>
          </a:prstGeom>
          <a:noFill/>
        </p:spPr>
        <p:txBody>
          <a:bodyPr wrap="none" rtlCol="0">
            <a:spAutoFit/>
          </a:bodyPr>
          <a:lstStyle/>
          <a:p>
            <a:r>
              <a:rPr lang="en-GB" sz="2400" b="1" dirty="0"/>
              <a:t>Reference allele </a:t>
            </a:r>
            <a:r>
              <a:rPr lang="en-GB" sz="2400" dirty="0"/>
              <a:t>= the allele in the refence genome</a:t>
            </a:r>
          </a:p>
          <a:p>
            <a:r>
              <a:rPr lang="en-GB" sz="2400" b="1" dirty="0"/>
              <a:t>Alternative allele </a:t>
            </a:r>
            <a:r>
              <a:rPr lang="en-GB" sz="2400" dirty="0"/>
              <a:t>= the allele NOT in the refence genome</a:t>
            </a:r>
          </a:p>
          <a:p>
            <a:endParaRPr lang="en-GB" dirty="0"/>
          </a:p>
          <a:p>
            <a:endParaRPr lang="en-GB" dirty="0"/>
          </a:p>
        </p:txBody>
      </p:sp>
    </p:spTree>
    <p:extLst>
      <p:ext uri="{BB962C8B-B14F-4D97-AF65-F5344CB8AC3E}">
        <p14:creationId xmlns:p14="http://schemas.microsoft.com/office/powerpoint/2010/main" val="395272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normAutofit/>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3878887"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842963" y="2012544"/>
            <a:ext cx="9972675" cy="3016210"/>
          </a:xfrm>
          <a:prstGeom prst="rect">
            <a:avLst/>
          </a:prstGeom>
        </p:spPr>
        <p:txBody>
          <a:bodyPr wrap="square">
            <a:spAutoFit/>
          </a:bodyPr>
          <a:lstStyle/>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fileformat</a:t>
            </a:r>
            <a:r>
              <a:rPr lang="sv-SE" sz="1000" dirty="0">
                <a:latin typeface="Courier New" panose="02070309020205020404" pitchFamily="49" charset="0"/>
                <a:cs typeface="Courier New" panose="02070309020205020404" pitchFamily="49" charset="0"/>
              </a:rPr>
              <a:t>=VCFv4.2</a:t>
            </a:r>
          </a:p>
          <a:p>
            <a:r>
              <a:rPr lang="sv-SE" sz="1000" dirty="0">
                <a:latin typeface="Courier New" panose="02070309020205020404" pitchFamily="49" charset="0"/>
                <a:cs typeface="Courier New" panose="02070309020205020404" pitchFamily="49" charset="0"/>
              </a:rPr>
              <a:t>##FILTER=&lt;ID=</a:t>
            </a:r>
            <a:r>
              <a:rPr lang="sv-SE" sz="1000" dirty="0" err="1">
                <a:latin typeface="Courier New" panose="02070309020205020404" pitchFamily="49" charset="0"/>
                <a:cs typeface="Courier New" panose="02070309020205020404" pitchFamily="49" charset="0"/>
              </a:rPr>
              <a:t>LowQual,Description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Low</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quality</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AD,Number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R,Type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Allelic</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depths</a:t>
            </a:r>
            <a:r>
              <a:rPr lang="sv-SE" sz="1000" dirty="0">
                <a:latin typeface="Courier New" panose="02070309020205020404" pitchFamily="49" charset="0"/>
                <a:cs typeface="Courier New" panose="02070309020205020404" pitchFamily="49" charset="0"/>
              </a:rPr>
              <a:t> for the ref and alt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the order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DP,Number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Approximate</a:t>
            </a:r>
            <a:r>
              <a:rPr lang="sv-SE" sz="1000" dirty="0">
                <a:latin typeface="Courier New" panose="02070309020205020404" pitchFamily="49" charset="0"/>
                <a:cs typeface="Courier New" panose="02070309020205020404" pitchFamily="49" charset="0"/>
              </a:rPr>
              <a:t> read </a:t>
            </a:r>
            <a:r>
              <a:rPr lang="sv-SE" sz="1000" dirty="0" err="1">
                <a:latin typeface="Courier New" panose="02070309020205020404" pitchFamily="49" charset="0"/>
                <a:cs typeface="Courier New" panose="02070309020205020404" pitchFamily="49" charset="0"/>
              </a:rPr>
              <a:t>depth</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reads</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MQ=255 or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bad mates </a:t>
            </a:r>
            <a:r>
              <a:rPr lang="sv-SE" sz="1000" dirty="0" err="1">
                <a:latin typeface="Courier New" panose="02070309020205020404" pitchFamily="49" charset="0"/>
                <a:cs typeface="Courier New" panose="02070309020205020404" pitchFamily="49" charset="0"/>
              </a:rPr>
              <a:t>are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filtered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GT,Number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String,Description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Genotype</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AC,Number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count</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AF,Number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Float,Description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Frequency</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AN,Number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="Total </a:t>
            </a:r>
            <a:r>
              <a:rPr lang="sv-SE" sz="1000" dirty="0" err="1">
                <a:latin typeface="Courier New" panose="02070309020205020404" pitchFamily="49" charset="0"/>
                <a:cs typeface="Courier New" panose="02070309020205020404" pitchFamily="49" charset="0"/>
              </a:rPr>
              <a:t>number</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of</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called</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contig</a:t>
            </a:r>
            <a:r>
              <a:rPr lang="sv-SE" sz="1000" dirty="0">
                <a:latin typeface="Courier New" panose="02070309020205020404" pitchFamily="49" charset="0"/>
                <a:cs typeface="Courier New" panose="02070309020205020404" pitchFamily="49" charset="0"/>
              </a:rPr>
              <a:t>=&lt;ID=2,length=243199373&gt;</a:t>
            </a:r>
          </a:p>
          <a:p>
            <a:r>
              <a:rPr lang="sv-SE" sz="1000" dirty="0">
                <a:latin typeface="Courier New" panose="02070309020205020404" pitchFamily="49" charset="0"/>
                <a:cs typeface="Courier New" panose="02070309020205020404" pitchFamily="49" charset="0"/>
              </a:rPr>
              <a:t>##source=</a:t>
            </a:r>
            <a:r>
              <a:rPr lang="sv-SE" sz="1000" dirty="0" err="1">
                <a:latin typeface="Courier New" panose="02070309020205020404" pitchFamily="49" charset="0"/>
                <a:cs typeface="Courier New" panose="02070309020205020404" pitchFamily="49" charset="0"/>
              </a:rPr>
              <a:t>HaplotypeCaller</a:t>
            </a:r>
            <a:endParaRPr lang="sv-SE" sz="1000" dirty="0">
              <a:latin typeface="Courier New" panose="02070309020205020404" pitchFamily="49" charset="0"/>
              <a:cs typeface="Courier New" panose="02070309020205020404" pitchFamily="49" charset="0"/>
            </a:endParaRPr>
          </a:p>
          <a:p>
            <a:r>
              <a:rPr lang="sv-SE" sz="1000" dirty="0">
                <a:latin typeface="Courier New" panose="02070309020205020404" pitchFamily="49" charset="0"/>
                <a:cs typeface="Courier New" panose="02070309020205020404" pitchFamily="49" charset="0"/>
              </a:rPr>
              <a:t>#CHROM  POS     	ID      REF     ALT     QUAL    FILTER  	INFO    	FORMAT  	HG00097</a:t>
            </a:r>
          </a:p>
          <a:p>
            <a:r>
              <a:rPr lang="en-GB" sz="1000" dirty="0">
                <a:latin typeface="Courier New" panose="02070309020205020404" pitchFamily="49" charset="0"/>
                <a:cs typeface="Courier New" panose="02070309020205020404" pitchFamily="49" charset="0"/>
              </a:rPr>
              <a:t>2       136220992       .       G       GT      30.64   .       AC=1;AF=0.500;AN=2	GT:AD:DP	0/1:3,2:5</a:t>
            </a:r>
          </a:p>
          <a:p>
            <a:r>
              <a:rPr lang="en-GB" sz="1000" dirty="0">
                <a:latin typeface="Courier New" panose="02070309020205020404" pitchFamily="49" charset="0"/>
                <a:cs typeface="Courier New" panose="02070309020205020404" pitchFamily="49" charset="0"/>
              </a:rPr>
              <a:t>2       136226814       .       GAC     G       44.60   .       AC=1;AF=0.500;AN=2	GT:AD:DP	0/1:4,2:6</a:t>
            </a:r>
          </a:p>
          <a:p>
            <a:r>
              <a:rPr lang="en-GB" sz="1000" dirty="0">
                <a:latin typeface="Courier New" panose="02070309020205020404" pitchFamily="49" charset="0"/>
                <a:cs typeface="Courier New" panose="02070309020205020404" pitchFamily="49" charset="0"/>
              </a:rPr>
              <a:t>2       136234279       .       C       T       102.60  .       AC=1;AF=0.500;AN=2	GT:AD:DP	0/1:3,4:7</a:t>
            </a:r>
          </a:p>
          <a:p>
            <a:r>
              <a:rPr lang="en-GB" sz="1000" dirty="0">
                <a:latin typeface="Courier New" panose="02070309020205020404" pitchFamily="49" charset="0"/>
                <a:cs typeface="Courier New" panose="02070309020205020404" pitchFamily="49" charset="0"/>
              </a:rPr>
              <a:t>2       136234284       .       C       T       102.60  .       AC=1;AF=0.500;AN=2	GT:AD:DP	0/1:3,4:7</a:t>
            </a:r>
          </a:p>
          <a:p>
            <a:pPr marL="228600" indent="-228600">
              <a:buAutoNum type="arabicPlain" startAt="2"/>
            </a:pPr>
            <a:r>
              <a:rPr lang="en-GB" sz="1000" dirty="0">
                <a:latin typeface="Courier New" panose="02070309020205020404" pitchFamily="49" charset="0"/>
                <a:cs typeface="Courier New" panose="02070309020205020404" pitchFamily="49" charset="0"/>
              </a:rPr>
              <a:t>     136263277       .       T       A       148.60  .       AC=1;AF=0.500;AN=2	GT:AD:DP	0/1:8,5:13</a:t>
            </a:r>
          </a:p>
          <a:p>
            <a:r>
              <a:rPr lang="en-GB" sz="1000" dirty="0">
                <a:latin typeface="Courier New" panose="02070309020205020404" pitchFamily="49" charset="0"/>
                <a:cs typeface="Courier New" panose="02070309020205020404" pitchFamily="49" charset="0"/>
              </a:rPr>
              <a:t>…</a:t>
            </a:r>
          </a:p>
          <a:p>
            <a:r>
              <a:rPr lang="en-GB" sz="1000" dirty="0">
                <a:latin typeface="Courier New" panose="02070309020205020404" pitchFamily="49" charset="0"/>
                <a:cs typeface="Courier New" panose="02070309020205020404" pitchFamily="49" charset="0"/>
              </a:rPr>
              <a:t>…</a:t>
            </a:r>
          </a:p>
          <a:p>
            <a:endParaRPr lang="en-GB"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11262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sz="2800" dirty="0"/>
              <a:t>Basic workflow,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9584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842963" y="2012544"/>
            <a:ext cx="9972675" cy="3016210"/>
          </a:xfrm>
          <a:prstGeom prst="rect">
            <a:avLst/>
          </a:prstGeom>
        </p:spPr>
        <p:txBody>
          <a:bodyPr wrap="square">
            <a:spAutoFit/>
          </a:bodyPr>
          <a:lstStyle/>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fileformat</a:t>
            </a:r>
            <a:r>
              <a:rPr lang="sv-SE" sz="1000" dirty="0">
                <a:latin typeface="Courier New" panose="02070309020205020404" pitchFamily="49" charset="0"/>
                <a:cs typeface="Courier New" panose="02070309020205020404" pitchFamily="49" charset="0"/>
              </a:rPr>
              <a:t>=VCFv4.2</a:t>
            </a:r>
          </a:p>
          <a:p>
            <a:r>
              <a:rPr lang="sv-SE" sz="1000" dirty="0">
                <a:latin typeface="Courier New" panose="02070309020205020404" pitchFamily="49" charset="0"/>
                <a:cs typeface="Courier New" panose="02070309020205020404" pitchFamily="49" charset="0"/>
              </a:rPr>
              <a:t>##FILTER=&lt;ID=</a:t>
            </a:r>
            <a:r>
              <a:rPr lang="sv-SE" sz="1000" dirty="0" err="1">
                <a:latin typeface="Courier New" panose="02070309020205020404" pitchFamily="49" charset="0"/>
                <a:cs typeface="Courier New" panose="02070309020205020404" pitchFamily="49" charset="0"/>
              </a:rPr>
              <a:t>LowQual,Description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Low</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quality</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AD,Number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R,Type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Allelic</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depths</a:t>
            </a:r>
            <a:r>
              <a:rPr lang="sv-SE" sz="1000" dirty="0">
                <a:latin typeface="Courier New" panose="02070309020205020404" pitchFamily="49" charset="0"/>
                <a:cs typeface="Courier New" panose="02070309020205020404" pitchFamily="49" charset="0"/>
              </a:rPr>
              <a:t> for the ref and alt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the order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DP,Number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Approximate</a:t>
            </a:r>
            <a:r>
              <a:rPr lang="sv-SE" sz="1000" dirty="0">
                <a:latin typeface="Courier New" panose="02070309020205020404" pitchFamily="49" charset="0"/>
                <a:cs typeface="Courier New" panose="02070309020205020404" pitchFamily="49" charset="0"/>
              </a:rPr>
              <a:t> read </a:t>
            </a:r>
            <a:r>
              <a:rPr lang="sv-SE" sz="1000" dirty="0" err="1">
                <a:latin typeface="Courier New" panose="02070309020205020404" pitchFamily="49" charset="0"/>
                <a:cs typeface="Courier New" panose="02070309020205020404" pitchFamily="49" charset="0"/>
              </a:rPr>
              <a:t>depth</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reads</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MQ=255 or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bad mates </a:t>
            </a:r>
            <a:r>
              <a:rPr lang="sv-SE" sz="1000" dirty="0" err="1">
                <a:latin typeface="Courier New" panose="02070309020205020404" pitchFamily="49" charset="0"/>
                <a:cs typeface="Courier New" panose="02070309020205020404" pitchFamily="49" charset="0"/>
              </a:rPr>
              <a:t>are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filtered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GT,Number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String,Description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Genotype</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AC,Number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count</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AF,Number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Float,Description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Frequency</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AN,Number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="Total </a:t>
            </a:r>
            <a:r>
              <a:rPr lang="sv-SE" sz="1000" dirty="0" err="1">
                <a:latin typeface="Courier New" panose="02070309020205020404" pitchFamily="49" charset="0"/>
                <a:cs typeface="Courier New" panose="02070309020205020404" pitchFamily="49" charset="0"/>
              </a:rPr>
              <a:t>number</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of</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called</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contig</a:t>
            </a:r>
            <a:r>
              <a:rPr lang="sv-SE" sz="1000" dirty="0">
                <a:latin typeface="Courier New" panose="02070309020205020404" pitchFamily="49" charset="0"/>
                <a:cs typeface="Courier New" panose="02070309020205020404" pitchFamily="49" charset="0"/>
              </a:rPr>
              <a:t>=&lt;ID=2,length=243199373&gt;</a:t>
            </a:r>
          </a:p>
          <a:p>
            <a:r>
              <a:rPr lang="sv-SE" sz="1000" dirty="0">
                <a:latin typeface="Courier New" panose="02070309020205020404" pitchFamily="49" charset="0"/>
                <a:cs typeface="Courier New" panose="02070309020205020404" pitchFamily="49" charset="0"/>
              </a:rPr>
              <a:t>##source=</a:t>
            </a:r>
            <a:r>
              <a:rPr lang="sv-SE" sz="1000" dirty="0" err="1">
                <a:latin typeface="Courier New" panose="02070309020205020404" pitchFamily="49" charset="0"/>
                <a:cs typeface="Courier New" panose="02070309020205020404" pitchFamily="49" charset="0"/>
              </a:rPr>
              <a:t>HaplotypeCaller</a:t>
            </a:r>
            <a:endParaRPr lang="sv-SE" sz="1000" dirty="0">
              <a:latin typeface="Courier New" panose="02070309020205020404" pitchFamily="49" charset="0"/>
              <a:cs typeface="Courier New" panose="02070309020205020404" pitchFamily="49" charset="0"/>
            </a:endParaRPr>
          </a:p>
          <a:p>
            <a:r>
              <a:rPr lang="sv-SE" sz="1000" dirty="0">
                <a:latin typeface="Courier New" panose="02070309020205020404" pitchFamily="49" charset="0"/>
                <a:cs typeface="Courier New" panose="02070309020205020404" pitchFamily="49" charset="0"/>
              </a:rPr>
              <a:t>#CHROM  POS     	ID      REF     ALT     QUAL    FILTER  	INFO    	FORMAT  	HG00097</a:t>
            </a:r>
          </a:p>
          <a:p>
            <a:r>
              <a:rPr lang="en-GB" sz="1000" dirty="0">
                <a:latin typeface="Courier New" panose="02070309020205020404" pitchFamily="49" charset="0"/>
                <a:cs typeface="Courier New" panose="02070309020205020404" pitchFamily="49" charset="0"/>
              </a:rPr>
              <a:t>2       136220992       .       G       GT      30.64   .       AC=1;AF=0.500;AN=2	GT:AD:DP	0/1:3,2:5</a:t>
            </a:r>
          </a:p>
          <a:p>
            <a:r>
              <a:rPr lang="en-GB" sz="1000" dirty="0">
                <a:latin typeface="Courier New" panose="02070309020205020404" pitchFamily="49" charset="0"/>
                <a:cs typeface="Courier New" panose="02070309020205020404" pitchFamily="49" charset="0"/>
              </a:rPr>
              <a:t>2       136226814       .       GAC     G       44.60   .       AC=1;AF=0.500;AN=2	GT:AD:DP	0/1:4,2:6</a:t>
            </a:r>
          </a:p>
          <a:p>
            <a:r>
              <a:rPr lang="en-GB" sz="1000" dirty="0">
                <a:latin typeface="Courier New" panose="02070309020205020404" pitchFamily="49" charset="0"/>
                <a:cs typeface="Courier New" panose="02070309020205020404" pitchFamily="49" charset="0"/>
              </a:rPr>
              <a:t>2       136234279       .       C       T       102.60  .       AC=1;AF=0.500;AN=2	GT:AD:DP	0/1:3,4:7</a:t>
            </a:r>
          </a:p>
          <a:p>
            <a:r>
              <a:rPr lang="en-GB" sz="1000" dirty="0">
                <a:latin typeface="Courier New" panose="02070309020205020404" pitchFamily="49" charset="0"/>
                <a:cs typeface="Courier New" panose="02070309020205020404" pitchFamily="49" charset="0"/>
              </a:rPr>
              <a:t>2       136234284       .       C       T       102.60  .       AC=1;AF=0.500;AN=2	GT:AD:DP	0/1:3,4:7</a:t>
            </a:r>
          </a:p>
          <a:p>
            <a:pPr marL="228600" indent="-228600">
              <a:buAutoNum type="arabicPlain" startAt="2"/>
            </a:pPr>
            <a:r>
              <a:rPr lang="en-GB" sz="1000" dirty="0">
                <a:latin typeface="Courier New" panose="02070309020205020404" pitchFamily="49" charset="0"/>
                <a:cs typeface="Courier New" panose="02070309020205020404" pitchFamily="49" charset="0"/>
              </a:rPr>
              <a:t>     136263277       .       T       A       148.60  .       AC=1;AF=0.500;AN=2	GT:AD:DP	0/1:8,5:13</a:t>
            </a:r>
          </a:p>
          <a:p>
            <a:r>
              <a:rPr lang="en-GB" sz="1000" dirty="0">
                <a:latin typeface="Courier New" panose="02070309020205020404" pitchFamily="49" charset="0"/>
                <a:cs typeface="Courier New" panose="02070309020205020404" pitchFamily="49" charset="0"/>
              </a:rPr>
              <a:t>…</a:t>
            </a:r>
          </a:p>
          <a:p>
            <a:r>
              <a:rPr lang="en-GB" sz="1000" dirty="0">
                <a:latin typeface="Courier New" panose="02070309020205020404" pitchFamily="49" charset="0"/>
                <a:cs typeface="Courier New" panose="02070309020205020404" pitchFamily="49" charset="0"/>
              </a:rPr>
              <a:t>…</a:t>
            </a:r>
          </a:p>
          <a:p>
            <a:endParaRPr lang="en-GB"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84457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26</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spTree>
    <p:extLst>
      <p:ext uri="{BB962C8B-B14F-4D97-AF65-F5344CB8AC3E}">
        <p14:creationId xmlns:p14="http://schemas.microsoft.com/office/powerpoint/2010/main" val="1591664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27</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4262268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2800" dirty="0"/>
              <a:t>GVCF Files are valid VCFs with extra information</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rotWithShape="1">
          <a:blip r:embed="rId3"/>
          <a:srcRect r="29481"/>
          <a:stretch/>
        </p:blipFill>
        <p:spPr>
          <a:xfrm>
            <a:off x="2385775" y="1450150"/>
            <a:ext cx="4609514" cy="5153851"/>
          </a:xfrm>
          <a:prstGeom prst="rect">
            <a:avLst/>
          </a:prstGeom>
        </p:spPr>
      </p:pic>
      <p:sp>
        <p:nvSpPr>
          <p:cNvPr id="2" name="textruta 1">
            <a:extLst>
              <a:ext uri="{FF2B5EF4-FFF2-40B4-BE49-F238E27FC236}">
                <a16:creationId xmlns:a16="http://schemas.microsoft.com/office/drawing/2014/main" id="{B026110A-EB9E-1F47-B641-836A32FD3B59}"/>
              </a:ext>
            </a:extLst>
          </p:cNvPr>
          <p:cNvSpPr txBox="1"/>
          <p:nvPr/>
        </p:nvSpPr>
        <p:spPr>
          <a:xfrm>
            <a:off x="5325533" y="1591734"/>
            <a:ext cx="1669757" cy="246221"/>
          </a:xfrm>
          <a:prstGeom prst="rect">
            <a:avLst/>
          </a:prstGeom>
          <a:solidFill>
            <a:srgbClr val="66679B"/>
          </a:solidFill>
        </p:spPr>
        <p:txBody>
          <a:bodyPr wrap="square" rtlCol="0">
            <a:spAutoFit/>
          </a:bodyPr>
          <a:lstStyle/>
          <a:p>
            <a:pPr algn="ctr"/>
            <a:r>
              <a:rPr lang="en-GB" sz="1000" b="1" dirty="0" err="1">
                <a:solidFill>
                  <a:schemeClr val="bg1"/>
                </a:solidFill>
                <a:latin typeface="Helvetica" pitchFamily="2" charset="0"/>
                <a:cs typeface="Arial" panose="020B0604020202020204" pitchFamily="34" charset="0"/>
              </a:rPr>
              <a:t>HaplotypeCaller</a:t>
            </a:r>
            <a:r>
              <a:rPr lang="en-GB" sz="1000" b="1" dirty="0">
                <a:solidFill>
                  <a:schemeClr val="bg1"/>
                </a:solidFill>
                <a:latin typeface="Helvetica" pitchFamily="2" charset="0"/>
                <a:cs typeface="Arial" panose="020B0604020202020204" pitchFamily="34" charset="0"/>
              </a:rPr>
              <a:t> GVCF</a:t>
            </a:r>
          </a:p>
        </p:txBody>
      </p:sp>
      <p:sp>
        <p:nvSpPr>
          <p:cNvPr id="5" name="textruta 4">
            <a:extLst>
              <a:ext uri="{FF2B5EF4-FFF2-40B4-BE49-F238E27FC236}">
                <a16:creationId xmlns:a16="http://schemas.microsoft.com/office/drawing/2014/main" id="{B3480F01-F7BC-C140-AD8D-6E6AE516FCB1}"/>
              </a:ext>
            </a:extLst>
          </p:cNvPr>
          <p:cNvSpPr txBox="1"/>
          <p:nvPr/>
        </p:nvSpPr>
        <p:spPr>
          <a:xfrm>
            <a:off x="7509936" y="1938868"/>
            <a:ext cx="2904066" cy="3293209"/>
          </a:xfrm>
          <a:prstGeom prst="rect">
            <a:avLst/>
          </a:prstGeom>
          <a:noFill/>
        </p:spPr>
        <p:txBody>
          <a:bodyPr wrap="square" rtlCol="0">
            <a:spAutoFit/>
          </a:bodyPr>
          <a:lstStyle/>
          <a:p>
            <a:pPr marL="285750" indent="-285750">
              <a:buFont typeface="Arial" panose="020B0604020202020204" pitchFamily="34" charset="0"/>
              <a:buChar char="•"/>
            </a:pPr>
            <a:r>
              <a:rPr lang="sv-SE" sz="1600" dirty="0"/>
              <a:t>GVCF has </a:t>
            </a:r>
            <a:r>
              <a:rPr lang="sv-SE" sz="1600" dirty="0" err="1"/>
              <a:t>records</a:t>
            </a:r>
            <a:r>
              <a:rPr lang="sv-SE" sz="1600" dirty="0"/>
              <a:t> for all sites, </a:t>
            </a:r>
            <a:r>
              <a:rPr lang="sv-SE" sz="1600" dirty="0" err="1"/>
              <a:t>whether</a:t>
            </a:r>
            <a:r>
              <a:rPr lang="sv-SE" sz="1600" dirty="0"/>
              <a:t> </a:t>
            </a:r>
            <a:r>
              <a:rPr lang="sv-SE" sz="1600" dirty="0" err="1"/>
              <a:t>there</a:t>
            </a:r>
            <a:r>
              <a:rPr lang="sv-SE" sz="1600" dirty="0"/>
              <a:t> is a variant call </a:t>
            </a:r>
            <a:r>
              <a:rPr lang="sv-SE" sz="1600" dirty="0" err="1"/>
              <a:t>there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a:t>The </a:t>
            </a:r>
            <a:r>
              <a:rPr lang="sv-SE" sz="1600" dirty="0" err="1"/>
              <a:t>records</a:t>
            </a:r>
            <a:r>
              <a:rPr lang="sv-SE" sz="1600" dirty="0"/>
              <a:t> </a:t>
            </a:r>
            <a:r>
              <a:rPr lang="sv-SE" sz="1600" dirty="0" err="1"/>
              <a:t>include</a:t>
            </a:r>
            <a:r>
              <a:rPr lang="sv-SE" sz="1600" dirty="0"/>
              <a:t> an </a:t>
            </a:r>
            <a:r>
              <a:rPr lang="sv-SE" sz="1600" dirty="0" err="1"/>
              <a:t>accurate</a:t>
            </a:r>
            <a:r>
              <a:rPr lang="sv-SE" sz="1600" dirty="0"/>
              <a:t> </a:t>
            </a:r>
            <a:r>
              <a:rPr lang="sv-SE" sz="1600" dirty="0" err="1"/>
              <a:t>estimation</a:t>
            </a:r>
            <a:r>
              <a:rPr lang="sv-SE" sz="1600" dirty="0"/>
              <a:t> </a:t>
            </a:r>
            <a:r>
              <a:rPr lang="sv-SE" sz="1600" dirty="0" err="1"/>
              <a:t>of</a:t>
            </a:r>
            <a:r>
              <a:rPr lang="sv-SE" sz="1600" dirty="0"/>
              <a:t> </a:t>
            </a:r>
            <a:r>
              <a:rPr lang="sv-SE" sz="1600" dirty="0" err="1"/>
              <a:t>how</a:t>
            </a:r>
            <a:r>
              <a:rPr lang="sv-SE" sz="1600" dirty="0"/>
              <a:t> </a:t>
            </a:r>
            <a:r>
              <a:rPr lang="sv-SE" sz="1600" dirty="0" err="1"/>
              <a:t>confident</a:t>
            </a:r>
            <a:r>
              <a:rPr lang="sv-SE" sz="1600" dirty="0"/>
              <a:t> </a:t>
            </a:r>
            <a:r>
              <a:rPr lang="sv-SE" sz="1600" dirty="0" err="1"/>
              <a:t>we</a:t>
            </a:r>
            <a:r>
              <a:rPr lang="sv-SE" sz="1600" dirty="0"/>
              <a:t> </a:t>
            </a:r>
            <a:r>
              <a:rPr lang="sv-SE" sz="1600" dirty="0" err="1"/>
              <a:t>are</a:t>
            </a:r>
            <a:r>
              <a:rPr lang="sv-SE" sz="1600" dirty="0"/>
              <a:t> in the determination </a:t>
            </a:r>
            <a:r>
              <a:rPr lang="sv-SE" sz="1600" dirty="0" err="1"/>
              <a:t>that</a:t>
            </a:r>
            <a:r>
              <a:rPr lang="sv-SE" sz="1600" dirty="0"/>
              <a:t> the sites </a:t>
            </a:r>
            <a:r>
              <a:rPr lang="sv-SE" sz="1600" dirty="0" err="1"/>
              <a:t>are</a:t>
            </a:r>
            <a:r>
              <a:rPr lang="sv-SE" sz="1600" dirty="0"/>
              <a:t> </a:t>
            </a:r>
            <a:r>
              <a:rPr lang="sv-SE" sz="1600" dirty="0" err="1"/>
              <a:t>homozygous-reference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err="1"/>
              <a:t>Adjacent</a:t>
            </a:r>
            <a:r>
              <a:rPr lang="sv-SE" sz="1600" dirty="0"/>
              <a:t> non-variant sites </a:t>
            </a:r>
            <a:r>
              <a:rPr lang="sv-SE" sz="1600" dirty="0" err="1"/>
              <a:t>merged</a:t>
            </a:r>
            <a:r>
              <a:rPr lang="sv-SE" sz="1600" dirty="0"/>
              <a:t> </a:t>
            </a:r>
            <a:r>
              <a:rPr lang="sv-SE" sz="1600" dirty="0" err="1"/>
              <a:t>into</a:t>
            </a:r>
            <a:r>
              <a:rPr lang="sv-SE" sz="1600" dirty="0"/>
              <a:t> blocks</a:t>
            </a:r>
            <a:endParaRPr lang="en-GB" sz="1600" dirty="0"/>
          </a:p>
        </p:txBody>
      </p:sp>
    </p:spTree>
    <p:extLst>
      <p:ext uri="{BB962C8B-B14F-4D97-AF65-F5344CB8AC3E}">
        <p14:creationId xmlns:p14="http://schemas.microsoft.com/office/powerpoint/2010/main" val="2240108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29</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2602253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a:t>What</a:t>
            </a:r>
            <a:r>
              <a:rPr lang="sv-SE" sz="4000" dirty="0"/>
              <a:t> is a workflow</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nvGraphicFramePr>
        <p:xfrm>
          <a:off x="3581400" y="1734154"/>
          <a:ext cx="5848350" cy="4857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74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645318" y="2043558"/>
            <a:ext cx="10901363" cy="3016210"/>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=VCFv4.2</a:t>
            </a:r>
          </a:p>
          <a:p>
            <a:r>
              <a:rPr lang="en-GB" sz="1000" dirty="0">
                <a:latin typeface="Courier New" panose="02070309020205020404" pitchFamily="49" charset="0"/>
                <a:cs typeface="Courier New" panose="02070309020205020404" pitchFamily="49" charset="0"/>
              </a:rPr>
              <a:t>##ALT=&lt;ID=</a:t>
            </a:r>
            <a:r>
              <a:rPr lang="en-GB" sz="1000" dirty="0" err="1">
                <a:latin typeface="Courier New" panose="02070309020205020404" pitchFamily="49" charset="0"/>
                <a:cs typeface="Courier New" panose="02070309020205020404" pitchFamily="49" charset="0"/>
              </a:rPr>
              <a:t>NON_REF,Description</a:t>
            </a:r>
            <a:r>
              <a:rPr lang="en-GB" sz="1000" dirty="0">
                <a:latin typeface="Courier New" panose="02070309020205020404" pitchFamily="49" charset="0"/>
                <a:cs typeface="Courier New" panose="02070309020205020404" pitchFamily="49" charset="0"/>
              </a:rPr>
              <a:t>="Represents any possible alternative allele at this location"&gt;</a:t>
            </a:r>
          </a:p>
          <a:p>
            <a:r>
              <a:rPr lang="en-GB" sz="1000" dirty="0">
                <a:latin typeface="Courier New" panose="02070309020205020404" pitchFamily="49" charset="0"/>
                <a:cs typeface="Courier New" panose="02070309020205020404" pitchFamily="49" charset="0"/>
              </a:rPr>
              <a:t>##FILTER=&lt;ID=</a:t>
            </a:r>
            <a:r>
              <a:rPr lang="en-GB" sz="1000" dirty="0" err="1">
                <a:latin typeface="Courier New" panose="02070309020205020404" pitchFamily="49" charset="0"/>
                <a:cs typeface="Courier New" panose="02070309020205020404" pitchFamily="49" charset="0"/>
              </a:rPr>
              <a:t>LowQual,Description</a:t>
            </a:r>
            <a:r>
              <a:rPr lang="en-GB" sz="1000" dirty="0">
                <a:latin typeface="Courier New" panose="02070309020205020404" pitchFamily="49" charset="0"/>
                <a:cs typeface="Courier New" panose="02070309020205020404" pitchFamily="49" charset="0"/>
              </a:rPr>
              <a:t>="Low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AD,Number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R,Type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="Allelic depths for the ref and alt alleles in the order listed"&gt;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="Approximate read depth (reads with MQ=255 or with bad mates are filtered)"&gt;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AC,Number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="Allele count in genotypes,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AN,Number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number of alleles in called genotypes"&gt;</a:t>
            </a:r>
          </a:p>
          <a:p>
            <a:r>
              <a:rPr lang="en-GB" sz="1000" dirty="0">
                <a:latin typeface="Courier New" panose="02070309020205020404" pitchFamily="49" charset="0"/>
                <a:cs typeface="Courier New" panose="02070309020205020404" pitchFamily="49" charset="0"/>
              </a:rPr>
              <a:t>##contig=&lt;ID=2,length=243199373&gt;</a:t>
            </a: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CombineGVCFs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GenotypeGVCFs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HaplotypeCaller</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#CHROM  POS     	ID      REF     ALT     QUAL    FILTER  	INFO    	   FORMAT  	HG00097 	HG00100 	HG00101</a:t>
            </a:r>
          </a:p>
          <a:p>
            <a:r>
              <a:rPr lang="en-GB" sz="1000" dirty="0">
                <a:latin typeface="Courier New" panose="02070309020205020404" pitchFamily="49" charset="0"/>
                <a:cs typeface="Courier New" panose="02070309020205020404" pitchFamily="49" charset="0"/>
              </a:rPr>
              <a:t>2       136045826       .       G       A       167.26  .       AC=1;AF=0.167;AN=6	  GT:AD:DP	0/0:8,0:8	0/0:13,0:13	0/1:1,5:6</a:t>
            </a:r>
          </a:p>
          <a:p>
            <a:r>
              <a:rPr lang="en-GB" sz="1000" dirty="0">
                <a:latin typeface="Courier New" panose="02070309020205020404" pitchFamily="49" charset="0"/>
                <a:cs typeface="Courier New" panose="02070309020205020404" pitchFamily="49" charset="0"/>
              </a:rPr>
              <a:t>2       136046443       .       CGT     C       129.27  .       AC=3;AF=0.500;AN=6	  GT:AD:DP	0/0:8,0:8	0/1:3,1:4	1/1:0,4:4</a:t>
            </a:r>
          </a:p>
          <a:p>
            <a:r>
              <a:rPr lang="en-GB" sz="1000" dirty="0">
                <a:latin typeface="Courier New" panose="02070309020205020404" pitchFamily="49" charset="0"/>
                <a:cs typeface="Courier New" panose="02070309020205020404" pitchFamily="49" charset="0"/>
              </a:rPr>
              <a:t>2       136047387       .       T       C       186.27  .       AC=1;AF=0.167;AN=6	  GT:AD:DP	0/0:6,0:6	0/0:16,0:16	0/1:4,6:10</a:t>
            </a:r>
          </a:p>
          <a:p>
            <a:r>
              <a:rPr lang="en-GB" sz="1000" dirty="0">
                <a:latin typeface="Courier New" panose="02070309020205020404" pitchFamily="49" charset="0"/>
                <a:cs typeface="Courier New" panose="02070309020205020404" pitchFamily="49" charset="0"/>
              </a:rPr>
              <a:t>2       136048649       .       C       G       127.26  .       AC=1;AF=0.167;AN=6	  GT:AD:DP	0/0:13,0:13	0/0:9,0:9	0/1:1,4:5</a:t>
            </a:r>
          </a:p>
          <a:p>
            <a:r>
              <a:rPr lang="en-GB" sz="1000" dirty="0">
                <a:latin typeface="Courier New" panose="02070309020205020404" pitchFamily="49" charset="0"/>
                <a:cs typeface="Courier New" panose="02070309020205020404" pitchFamily="49" charset="0"/>
              </a:rPr>
              <a:t>2       136052318       .       C       T       107.26  .       AC=1;AF=0.167;AN=6	  GT:AD:DP	0/0:7,0:7	0/0:13,0:13	0/1:3,3:6</a:t>
            </a:r>
          </a:p>
        </p:txBody>
      </p:sp>
      <p:sp>
        <p:nvSpPr>
          <p:cNvPr id="4" name="Ned 3">
            <a:extLst>
              <a:ext uri="{FF2B5EF4-FFF2-40B4-BE49-F238E27FC236}">
                <a16:creationId xmlns:a16="http://schemas.microsoft.com/office/drawing/2014/main" id="{C2B36481-F83D-BC46-B39C-0CD0C9F2F8BA}"/>
              </a:ext>
            </a:extLst>
          </p:cNvPr>
          <p:cNvSpPr/>
          <p:nvPr/>
        </p:nvSpPr>
        <p:spPr>
          <a:xfrm>
            <a:off x="8157140" y="370952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9000889"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9896863"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1416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p:txBody>
          <a:bodyPr/>
          <a:lstStyle/>
          <a:p>
            <a:pPr algn="l"/>
            <a:r>
              <a:rPr lang="sv-SE" dirty="0" err="1"/>
              <a:t>Today’s</a:t>
            </a:r>
            <a:r>
              <a:rPr lang="sv-SE" dirty="0"/>
              <a:t> </a:t>
            </a:r>
            <a:r>
              <a:rPr lang="sv-SE" dirty="0" err="1"/>
              <a:t>lab</a:t>
            </a:r>
            <a:endParaRPr lang="en-GB" dirty="0"/>
          </a:p>
        </p:txBody>
      </p:sp>
    </p:spTree>
    <p:extLst>
      <p:ext uri="{BB962C8B-B14F-4D97-AF65-F5344CB8AC3E}">
        <p14:creationId xmlns:p14="http://schemas.microsoft.com/office/powerpoint/2010/main" val="3180950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p:txBody>
          <a:bodyPr>
            <a:normAutofit/>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651937" y="2091932"/>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4795100" y="2200468"/>
            <a:ext cx="5872900" cy="2954655"/>
          </a:xfrm>
          <a:prstGeom prst="rect">
            <a:avLst/>
          </a:prstGeom>
          <a:noFill/>
        </p:spPr>
        <p:txBody>
          <a:bodyPr wrap="square" rtlCol="0">
            <a:spAutoFit/>
          </a:bodyPr>
          <a:lstStyle/>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a:t>3 samples</a:t>
            </a:r>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p:txBody>
          <a:bodyPr>
            <a:normAutofit fontScale="90000"/>
          </a:bodyPr>
          <a:lstStyle/>
          <a:p>
            <a:r>
              <a:rPr lang="en-US" dirty="0"/>
              <a:t>The Lactase enzyme</a:t>
            </a:r>
            <a:br>
              <a:rPr lang="en-US" dirty="0"/>
            </a:br>
            <a:endParaRPr lang="en-GB" dirty="0"/>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099" y="1624541"/>
            <a:ext cx="8079801" cy="3012808"/>
          </a:xfrm>
          <a:prstGeom prst="rect">
            <a:avLst/>
          </a:prstGeom>
        </p:spPr>
      </p:pic>
      <p:sp>
        <p:nvSpPr>
          <p:cNvPr id="3" name="textruta 2">
            <a:extLst>
              <a:ext uri="{FF2B5EF4-FFF2-40B4-BE49-F238E27FC236}">
                <a16:creationId xmlns:a16="http://schemas.microsoft.com/office/drawing/2014/main" id="{9DC2A1BF-2030-7E45-8DD8-B2D0BB9563D5}"/>
              </a:ext>
            </a:extLst>
          </p:cNvPr>
          <p:cNvSpPr txBox="1"/>
          <p:nvPr/>
        </p:nvSpPr>
        <p:spPr>
          <a:xfrm>
            <a:off x="2056098" y="4893391"/>
            <a:ext cx="8143510" cy="1477328"/>
          </a:xfrm>
          <a:prstGeom prst="rect">
            <a:avLst/>
          </a:prstGeom>
          <a:noFill/>
        </p:spPr>
        <p:txBody>
          <a:bodyPr wrap="square" rtlCol="0">
            <a:spAutoFit/>
          </a:bodyPr>
          <a:lstStyle/>
          <a:p>
            <a:pPr marL="285750" indent="-285750">
              <a:buFont typeface="Arial" panose="020B0604020202020204" pitchFamily="34" charset="0"/>
              <a:buChar char="•"/>
            </a:pPr>
            <a:r>
              <a:rPr lang="en-GB" dirty="0"/>
              <a:t>All mammals produce lactase as infants </a:t>
            </a:r>
          </a:p>
          <a:p>
            <a:pPr marL="285750" indent="-285750">
              <a:buFont typeface="Arial" panose="020B0604020202020204" pitchFamily="34" charset="0"/>
              <a:buChar char="•"/>
            </a:pPr>
            <a:r>
              <a:rPr lang="en-GB" dirty="0"/>
              <a:t>Some human produce lactase in adulthood </a:t>
            </a:r>
          </a:p>
          <a:p>
            <a:pPr marL="285750" indent="-285750">
              <a:buFont typeface="Arial" panose="020B0604020202020204" pitchFamily="34" charset="0"/>
              <a:buChar char="•"/>
            </a:pPr>
            <a:r>
              <a:rPr lang="en-GB" dirty="0"/>
              <a:t>Genetic variation upstream of the </a:t>
            </a:r>
            <a:r>
              <a:rPr lang="en-GB" i="1" dirty="0"/>
              <a:t>LCT</a:t>
            </a:r>
            <a:r>
              <a:rPr lang="en-GB" dirty="0"/>
              <a:t> gene cause the lactase persistent phenotype (lactose tolerance)</a:t>
            </a:r>
            <a:br>
              <a:rPr lang="en-GB" dirty="0"/>
            </a:br>
            <a:endParaRPr lang="en-GB" dirty="0"/>
          </a:p>
        </p:txBody>
      </p:sp>
    </p:spTree>
    <p:extLst>
      <p:ext uri="{BB962C8B-B14F-4D97-AF65-F5344CB8AC3E}">
        <p14:creationId xmlns:p14="http://schemas.microsoft.com/office/powerpoint/2010/main" val="2959571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p:txBody>
          <a:bodyPr>
            <a:normAutofit fontScale="90000"/>
          </a:bodyPr>
          <a:lstStyle/>
          <a:p>
            <a:r>
              <a:rPr lang="en-US" dirty="0"/>
              <a:t>The Lactase enzyme</a:t>
            </a:r>
            <a:br>
              <a:rPr lang="en-US" dirty="0"/>
            </a:br>
            <a:endParaRPr lang="en-GB" dirty="0"/>
          </a:p>
        </p:txBody>
      </p:sp>
      <p:pic>
        <p:nvPicPr>
          <p:cNvPr id="4" name="Picture 3">
            <a:extLst>
              <a:ext uri="{FF2B5EF4-FFF2-40B4-BE49-F238E27FC236}">
                <a16:creationId xmlns:a16="http://schemas.microsoft.com/office/drawing/2014/main" id="{D351EBBA-3160-88E5-424F-7602BC35CE3D}"/>
              </a:ext>
            </a:extLst>
          </p:cNvPr>
          <p:cNvPicPr>
            <a:picLocks noChangeAspect="1"/>
          </p:cNvPicPr>
          <p:nvPr/>
        </p:nvPicPr>
        <p:blipFill>
          <a:blip r:embed="rId3"/>
          <a:stretch>
            <a:fillRect/>
          </a:stretch>
        </p:blipFill>
        <p:spPr>
          <a:xfrm>
            <a:off x="3308350" y="1317728"/>
            <a:ext cx="5575300" cy="5245100"/>
          </a:xfrm>
          <a:prstGeom prst="rect">
            <a:avLst/>
          </a:prstGeom>
        </p:spPr>
      </p:pic>
    </p:spTree>
    <p:extLst>
      <p:ext uri="{BB962C8B-B14F-4D97-AF65-F5344CB8AC3E}">
        <p14:creationId xmlns:p14="http://schemas.microsoft.com/office/powerpoint/2010/main" val="3438968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a:bodyPr>
          <a:lstStyle/>
          <a:p>
            <a:r>
              <a:rPr lang="en-GB" dirty="0"/>
              <a:t>Part 1:</a:t>
            </a:r>
            <a:br>
              <a:rPr lang="en-GB" dirty="0"/>
            </a:br>
            <a:br>
              <a:rPr lang="en-GB" dirty="0"/>
            </a:br>
            <a:r>
              <a:rPr lang="en-GB" dirty="0"/>
              <a:t>Variant calling in one sample</a:t>
            </a:r>
            <a:br>
              <a:rPr lang="en-GB" dirty="0"/>
            </a:br>
            <a:endParaRPr lang="en-GB" dirty="0"/>
          </a:p>
        </p:txBody>
      </p:sp>
      <p:sp>
        <p:nvSpPr>
          <p:cNvPr id="3" name="Platshållare för text 2">
            <a:extLst>
              <a:ext uri="{FF2B5EF4-FFF2-40B4-BE49-F238E27FC236}">
                <a16:creationId xmlns:a16="http://schemas.microsoft.com/office/drawing/2014/main" id="{DDC717EC-3EB3-5449-8896-52995823E66C}"/>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194183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7183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a:bodyPr>
          <a:lstStyle/>
          <a:p>
            <a:r>
              <a:rPr lang="en-GB" dirty="0"/>
              <a:t>Part 2:</a:t>
            </a:r>
            <a:br>
              <a:rPr lang="en-GB" dirty="0"/>
            </a:br>
            <a:br>
              <a:rPr lang="en-GB" dirty="0"/>
            </a:br>
            <a:r>
              <a:rPr lang="en-GB" dirty="0"/>
              <a:t>Variant calling in cohort</a:t>
            </a:r>
            <a:br>
              <a:rPr lang="en-GB" dirty="0"/>
            </a:br>
            <a:endParaRPr lang="en-GB" dirty="0"/>
          </a:p>
        </p:txBody>
      </p:sp>
      <p:sp>
        <p:nvSpPr>
          <p:cNvPr id="3" name="Platshållare för text 2">
            <a:extLst>
              <a:ext uri="{FF2B5EF4-FFF2-40B4-BE49-F238E27FC236}">
                <a16:creationId xmlns:a16="http://schemas.microsoft.com/office/drawing/2014/main" id="{232196A4-37D3-EF4E-9C47-5E69865D19E6}"/>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45147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38</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Joint variant calling workflow</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1587658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Workflow conventions</a:t>
            </a:r>
          </a:p>
        </p:txBody>
      </p:sp>
      <p:sp>
        <p:nvSpPr>
          <p:cNvPr id="10" name="Shape 571"/>
          <p:cNvSpPr txBox="1">
            <a:spLocks/>
          </p:cNvSpPr>
          <p:nvPr/>
        </p:nvSpPr>
        <p:spPr>
          <a:xfrm>
            <a:off x="2271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sv-SE" sz="2800" dirty="0"/>
          </a:p>
        </p:txBody>
      </p:sp>
      <p:sp>
        <p:nvSpPr>
          <p:cNvPr id="2" name="Content Placeholder 1">
            <a:extLst>
              <a:ext uri="{FF2B5EF4-FFF2-40B4-BE49-F238E27FC236}">
                <a16:creationId xmlns:a16="http://schemas.microsoft.com/office/drawing/2014/main" id="{FD9A5CE9-8067-C1F6-FBD1-03FDD9DAFBC6}"/>
              </a:ext>
            </a:extLst>
          </p:cNvPr>
          <p:cNvSpPr>
            <a:spLocks noGrp="1"/>
          </p:cNvSpPr>
          <p:nvPr>
            <p:ph idx="1"/>
          </p:nvPr>
        </p:nvSpPr>
        <p:spPr>
          <a:xfrm>
            <a:off x="838200" y="1486801"/>
            <a:ext cx="10515600" cy="4690162"/>
          </a:xfrm>
        </p:spPr>
        <p:txBody>
          <a:bodyPr/>
          <a:lstStyle/>
          <a:p>
            <a:pPr marL="457200" indent="-457200">
              <a:buAutoNum type="arabicPeriod"/>
              <a:defRPr sz="1800"/>
            </a:pPr>
            <a:r>
              <a:rPr lang="en-US" sz="2800" dirty="0"/>
              <a:t>Create a new output file in each process</a:t>
            </a:r>
          </a:p>
          <a:p>
            <a:pPr marL="457200" indent="-457200">
              <a:buAutoNum type="arabicPeriod"/>
              <a:defRPr sz="1800"/>
            </a:pPr>
            <a:endParaRPr lang="en-US" dirty="0"/>
          </a:p>
          <a:p>
            <a:pPr marL="457200" indent="-457200">
              <a:buAutoNum type="arabicPeriod"/>
              <a:defRPr sz="1800"/>
            </a:pPr>
            <a:r>
              <a:rPr lang="en-US" sz="2800" dirty="0"/>
              <a:t>Don’t </a:t>
            </a:r>
            <a:r>
              <a:rPr lang="en-US" sz="2800" dirty="0" err="1"/>
              <a:t>over</a:t>
            </a:r>
            <a:r>
              <a:rPr lang="en-US" sz="2800" dirty="0"/>
              <a:t>write the input file</a:t>
            </a:r>
          </a:p>
          <a:p>
            <a:pPr marL="457200" indent="-457200">
              <a:buFont typeface="+mj-lt"/>
              <a:buAutoNum type="arabicPeriod"/>
              <a:defRPr sz="1800"/>
            </a:pPr>
            <a:endParaRPr lang="en-US" sz="2800" dirty="0"/>
          </a:p>
          <a:p>
            <a:pPr marL="457200" indent="-457200">
              <a:buFont typeface="+mj-lt"/>
              <a:buAutoNum type="arabicPeriod"/>
              <a:defRPr sz="1800"/>
            </a:pPr>
            <a:r>
              <a:rPr lang="en-US" sz="2800" dirty="0"/>
              <a:t>Use informative file names</a:t>
            </a:r>
            <a:endParaRPr lang="sv-SE" sz="2800" dirty="0"/>
          </a:p>
          <a:p>
            <a:pPr marL="457200" indent="-457200">
              <a:buFont typeface="+mj-lt"/>
              <a:buAutoNum type="arabicPeriod"/>
              <a:defRPr sz="1800"/>
            </a:pPr>
            <a:endParaRPr lang="sv-SE" sz="2800" dirty="0" err="1"/>
          </a:p>
          <a:p>
            <a:pPr marL="457200" indent="-457200">
              <a:buFont typeface="+mj-lt"/>
              <a:buAutoNum type="arabicPeriod"/>
              <a:defRPr sz="1800"/>
            </a:pPr>
            <a:r>
              <a:rPr lang="sv-SE" sz="2800" dirty="0" err="1"/>
              <a:t>Include</a:t>
            </a:r>
            <a:r>
              <a:rPr lang="sv-SE" sz="2800" dirty="0"/>
              <a:t> information </a:t>
            </a:r>
            <a:r>
              <a:rPr lang="sv-SE" sz="2800" dirty="0" err="1"/>
              <a:t>of</a:t>
            </a:r>
            <a:r>
              <a:rPr lang="sv-SE" sz="2800" dirty="0"/>
              <a:t> the process + sample</a:t>
            </a:r>
          </a:p>
          <a:p>
            <a:pPr marL="457200" indent="-457200">
              <a:buFont typeface="+mj-lt"/>
              <a:buAutoNum type="arabicPeriod"/>
              <a:defRPr sz="1800"/>
            </a:pPr>
            <a:endParaRPr lang="sv-SE" dirty="0"/>
          </a:p>
          <a:p>
            <a:pPr marL="457200" indent="-457200">
              <a:buFont typeface="+mj-lt"/>
              <a:buAutoNum type="arabicPeriod"/>
              <a:defRPr sz="1800"/>
            </a:pPr>
            <a:r>
              <a:rPr lang="sv-SE" sz="2800" dirty="0"/>
              <a:t>Correct name extension e.g. .bam, .vcf, ...</a:t>
            </a:r>
          </a:p>
          <a:p>
            <a:endParaRPr lang="en-SE"/>
          </a:p>
        </p:txBody>
      </p:sp>
    </p:spTree>
    <p:extLst>
      <p:ext uri="{BB962C8B-B14F-4D97-AF65-F5344CB8AC3E}">
        <p14:creationId xmlns:p14="http://schemas.microsoft.com/office/powerpoint/2010/main" val="2505590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Today:</a:t>
            </a:r>
          </a:p>
          <a:p>
            <a:pPr>
              <a:buFont typeface="Wingdings" charset="2"/>
              <a:buChar char="§"/>
            </a:pPr>
            <a:r>
              <a:rPr lang="en-US" dirty="0"/>
              <a:t>Basic variant calling workflow for one sample</a:t>
            </a:r>
          </a:p>
          <a:p>
            <a:pPr>
              <a:buFont typeface="Wingdings" charset="2"/>
              <a:buChar char="§"/>
            </a:pPr>
            <a:r>
              <a:rPr lang="en-US" dirty="0"/>
              <a:t>Extend to multiple samples</a:t>
            </a:r>
          </a:p>
          <a:p>
            <a:pPr>
              <a:buFont typeface="Wingdings" charset="2"/>
              <a:buChar char="§"/>
            </a:pPr>
            <a:endParaRPr lang="en-US" dirty="0"/>
          </a:p>
          <a:p>
            <a:pPr>
              <a:buFont typeface="Wingdings" charset="2"/>
              <a:buChar char="§"/>
            </a:pPr>
            <a:endParaRPr lang="en-US" dirty="0"/>
          </a:p>
          <a:p>
            <a:pPr marL="0" indent="0">
              <a:buNone/>
            </a:pPr>
            <a:r>
              <a:rPr lang="en-US" dirty="0"/>
              <a:t>Tomorrow:</a:t>
            </a:r>
          </a:p>
          <a:p>
            <a:pPr>
              <a:buFont typeface="Wingdings" charset="2"/>
              <a:buChar char="§"/>
            </a:pPr>
            <a:r>
              <a:rPr lang="en-US" dirty="0"/>
              <a:t>GATK’s Best practices</a:t>
            </a:r>
          </a:p>
          <a:p>
            <a:pPr>
              <a:buFont typeface="Wingdings" charset="2"/>
              <a:buChar char="§"/>
            </a:pPr>
            <a:endParaRPr lang="en-US" dirty="0"/>
          </a:p>
        </p:txBody>
      </p:sp>
      <p:sp>
        <p:nvSpPr>
          <p:cNvPr id="3" name="Title 2"/>
          <p:cNvSpPr>
            <a:spLocks noGrp="1"/>
          </p:cNvSpPr>
          <p:nvPr>
            <p:ph type="title"/>
          </p:nvPr>
        </p:nvSpPr>
        <p:spPr/>
        <p:txBody>
          <a:bodyPr>
            <a:normAutofit/>
          </a:bodyPr>
          <a:lstStyle/>
          <a:p>
            <a:r>
              <a:rPr lang="en-US" dirty="0"/>
              <a:t>Overview</a:t>
            </a:r>
          </a:p>
        </p:txBody>
      </p:sp>
    </p:spTree>
    <p:extLst>
      <p:ext uri="{BB962C8B-B14F-4D97-AF65-F5344CB8AC3E}">
        <p14:creationId xmlns:p14="http://schemas.microsoft.com/office/powerpoint/2010/main" val="113687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fontScale="90000"/>
          </a:bodyPr>
          <a:lstStyle/>
          <a:p>
            <a:r>
              <a:rPr lang="en-GB" dirty="0"/>
              <a:t>Part 3:</a:t>
            </a:r>
            <a:br>
              <a:rPr lang="en-GB" dirty="0"/>
            </a:br>
            <a:br>
              <a:rPr lang="en-GB" dirty="0"/>
            </a:br>
            <a:r>
              <a:rPr lang="en-GB" dirty="0"/>
              <a:t>Follow GATK best practices for short variant discovery</a:t>
            </a:r>
            <a:br>
              <a:rPr lang="en-GB" dirty="0"/>
            </a:br>
            <a:endParaRPr lang="en-GB" dirty="0"/>
          </a:p>
        </p:txBody>
      </p:sp>
      <p:sp>
        <p:nvSpPr>
          <p:cNvPr id="3" name="Platshållare för text 2">
            <a:extLst>
              <a:ext uri="{FF2B5EF4-FFF2-40B4-BE49-F238E27FC236}">
                <a16:creationId xmlns:a16="http://schemas.microsoft.com/office/drawing/2014/main" id="{E6755CA8-89BA-1441-8DFC-37E1E9E5F99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67837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1524000" y="1309432"/>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4321316" y="505097"/>
            <a:ext cx="3054041"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11935525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2027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2004033"/>
            <a:ext cx="9144000" cy="3765537"/>
          </a:xfrm>
          <a:prstGeom prst="rect">
            <a:avLst/>
          </a:prstGeom>
        </p:spPr>
      </p:pic>
    </p:spTree>
    <p:extLst>
      <p:ext uri="{BB962C8B-B14F-4D97-AF65-F5344CB8AC3E}">
        <p14:creationId xmlns:p14="http://schemas.microsoft.com/office/powerpoint/2010/main" val="2612309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1524000" y="2002950"/>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2368062" y="3861025"/>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77557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4447907" y="1914697"/>
            <a:ext cx="6084698" cy="3909132"/>
          </a:xfrm>
          <a:prstGeom prst="rect">
            <a:avLst/>
          </a:prstGeom>
        </p:spPr>
      </p:pic>
      <p:sp>
        <p:nvSpPr>
          <p:cNvPr id="2" name="Content Placeholder 1"/>
          <p:cNvSpPr>
            <a:spLocks noGrp="1"/>
          </p:cNvSpPr>
          <p:nvPr>
            <p:ph idx="1"/>
          </p:nvPr>
        </p:nvSpPr>
        <p:spPr/>
        <p:txBody>
          <a:bodyPr>
            <a:normAutofit/>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p:txBody>
          <a:bodyPr/>
          <a:lstStyle/>
          <a:p>
            <a:r>
              <a:rPr lang="en-US" dirty="0"/>
              <a:t>Duplicate reads</a:t>
            </a:r>
          </a:p>
        </p:txBody>
      </p:sp>
    </p:spTree>
    <p:extLst>
      <p:ext uri="{BB962C8B-B14F-4D97-AF65-F5344CB8AC3E}">
        <p14:creationId xmlns:p14="http://schemas.microsoft.com/office/powerpoint/2010/main" val="65852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latshållare för innehåll 4">
            <a:extLst>
              <a:ext uri="{FF2B5EF4-FFF2-40B4-BE49-F238E27FC236}">
                <a16:creationId xmlns:a16="http://schemas.microsoft.com/office/drawing/2014/main" id="{43E42D35-501F-6D4D-94D6-27E544568506}"/>
              </a:ext>
            </a:extLst>
          </p:cNvPr>
          <p:cNvPicPr>
            <a:picLocks noChangeAspect="1"/>
          </p:cNvPicPr>
          <p:nvPr/>
        </p:nvPicPr>
        <p:blipFill rotWithShape="1">
          <a:blip r:embed="rId2"/>
          <a:srcRect r="14348" b="14372"/>
          <a:stretch/>
        </p:blipFill>
        <p:spPr>
          <a:xfrm>
            <a:off x="1870325" y="315685"/>
            <a:ext cx="7099504" cy="5652409"/>
          </a:xfrm>
          <a:prstGeom prst="rect">
            <a:avLst/>
          </a:prstGeom>
        </p:spPr>
      </p:pic>
      <p:pic>
        <p:nvPicPr>
          <p:cNvPr id="13" name="Bildobjekt 12" descr="En bild som visar text&#10;&#10;Automatiskt genererad beskrivning">
            <a:extLst>
              <a:ext uri="{FF2B5EF4-FFF2-40B4-BE49-F238E27FC236}">
                <a16:creationId xmlns:a16="http://schemas.microsoft.com/office/drawing/2014/main" id="{9A45A7AB-C1F9-8048-8435-E89231696229}"/>
              </a:ext>
            </a:extLst>
          </p:cNvPr>
          <p:cNvPicPr>
            <a:picLocks noChangeAspect="1"/>
          </p:cNvPicPr>
          <p:nvPr/>
        </p:nvPicPr>
        <p:blipFill rotWithShape="1">
          <a:blip r:embed="rId3"/>
          <a:srcRect r="34553"/>
          <a:stretch/>
        </p:blipFill>
        <p:spPr>
          <a:xfrm>
            <a:off x="2764973" y="5263014"/>
            <a:ext cx="5984421" cy="1410159"/>
          </a:xfrm>
          <a:prstGeom prst="rect">
            <a:avLst/>
          </a:prstGeom>
        </p:spPr>
      </p:pic>
      <p:pic>
        <p:nvPicPr>
          <p:cNvPr id="15" name="Bildobjekt 14" descr="En bild som visar text&#10;&#10;Automatiskt genererad beskrivning">
            <a:extLst>
              <a:ext uri="{FF2B5EF4-FFF2-40B4-BE49-F238E27FC236}">
                <a16:creationId xmlns:a16="http://schemas.microsoft.com/office/drawing/2014/main" id="{92FC290E-B334-024B-BEAB-FDA371F08C3B}"/>
              </a:ext>
            </a:extLst>
          </p:cNvPr>
          <p:cNvPicPr>
            <a:picLocks noChangeAspect="1"/>
          </p:cNvPicPr>
          <p:nvPr/>
        </p:nvPicPr>
        <p:blipFill rotWithShape="1">
          <a:blip r:embed="rId3"/>
          <a:srcRect l="96213"/>
          <a:stretch/>
        </p:blipFill>
        <p:spPr>
          <a:xfrm>
            <a:off x="8686450" y="5263014"/>
            <a:ext cx="346325" cy="1410159"/>
          </a:xfrm>
          <a:prstGeom prst="rect">
            <a:avLst/>
          </a:prstGeom>
        </p:spPr>
      </p:pic>
    </p:spTree>
    <p:extLst>
      <p:ext uri="{BB962C8B-B14F-4D97-AF65-F5344CB8AC3E}">
        <p14:creationId xmlns:p14="http://schemas.microsoft.com/office/powerpoint/2010/main" val="1770502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1524000" y="191586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2368062" y="4146787"/>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63918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Base Quality Score Recalibration (BQSR)</a:t>
            </a:r>
          </a:p>
        </p:txBody>
      </p:sp>
      <p:sp>
        <p:nvSpPr>
          <p:cNvPr id="2" name="Content Placeholder 1">
            <a:extLst>
              <a:ext uri="{FF2B5EF4-FFF2-40B4-BE49-F238E27FC236}">
                <a16:creationId xmlns:a16="http://schemas.microsoft.com/office/drawing/2014/main" id="{A6E7E9B4-D950-C988-3A2E-08515C967DD0}"/>
              </a:ext>
            </a:extLst>
          </p:cNvPr>
          <p:cNvSpPr>
            <a:spLocks noGrp="1"/>
          </p:cNvSpPr>
          <p:nvPr>
            <p:ph idx="1"/>
          </p:nvPr>
        </p:nvSpPr>
        <p:spPr>
          <a:xfrm>
            <a:off x="838200" y="1486801"/>
            <a:ext cx="10515600" cy="4690162"/>
          </a:xfrm>
        </p:spPr>
        <p:txBody>
          <a:bodyPr/>
          <a:lstStyle/>
          <a:p>
            <a:pPr marL="457200" indent="-457200">
              <a:buFont typeface="+mj-lt"/>
              <a:buAutoNum type="arabicPeriod"/>
            </a:pPr>
            <a:r>
              <a:rPr lang="en-US" sz="2400" dirty="0"/>
              <a:t>During base calling, the sequencer estimates a quality score for each base. This is the quality scores present in the </a:t>
            </a:r>
            <a:r>
              <a:rPr lang="en-US" sz="2400" dirty="0" err="1"/>
              <a:t>fastq</a:t>
            </a:r>
            <a:r>
              <a:rPr lang="en-US" sz="2400" dirty="0"/>
              <a:t> files.</a:t>
            </a:r>
          </a:p>
          <a:p>
            <a:pPr marL="457200" indent="-457200">
              <a:buFont typeface="+mj-lt"/>
              <a:buAutoNum type="arabicPeriod"/>
            </a:pPr>
            <a:r>
              <a:rPr lang="en-US" sz="2400" dirty="0"/>
              <a:t>Systematic (non-random) errors in the base quality score estimation can occur.  </a:t>
            </a:r>
          </a:p>
          <a:p>
            <a:pPr lvl="1"/>
            <a:r>
              <a:rPr lang="en-US" sz="2400" dirty="0"/>
              <a:t>due to the physics or chemistry of the sequencing reaction</a:t>
            </a:r>
          </a:p>
          <a:p>
            <a:pPr lvl="1"/>
            <a:r>
              <a:rPr lang="en-US" sz="2400" dirty="0"/>
              <a:t>manufacturing flaws in the equipment</a:t>
            </a:r>
          </a:p>
          <a:p>
            <a:pPr lvl="1"/>
            <a:r>
              <a:rPr lang="en-US" sz="2400" dirty="0" err="1"/>
              <a:t>etc</a:t>
            </a:r>
          </a:p>
          <a:p>
            <a:pPr marL="457200" indent="-457200">
              <a:buFont typeface="+mj-lt"/>
              <a:buAutoNum type="arabicPeriod"/>
            </a:pPr>
            <a:r>
              <a:rPr lang="en-US" sz="2400" dirty="0"/>
              <a:t>Can cause bias in variant calling</a:t>
            </a:r>
          </a:p>
          <a:p>
            <a:pPr marL="457200" indent="-457200">
              <a:buFont typeface="+mj-lt"/>
              <a:buAutoNum type="arabicPeriod"/>
            </a:pPr>
            <a:r>
              <a:rPr lang="en-US" sz="2400" b="1" dirty="0"/>
              <a:t>Base </a:t>
            </a:r>
            <a:r>
              <a:rPr lang="en-US" sz="2400" b="1" dirty="0" err="1"/>
              <a:t>Qualtiy</a:t>
            </a:r>
            <a:r>
              <a:rPr lang="en-US" sz="2400" b="1" dirty="0"/>
              <a:t> Score Recalibration </a:t>
            </a:r>
            <a:r>
              <a:rPr lang="en-US" sz="2400" dirty="0"/>
              <a:t>helps to calibrate the scores so that they correspond to the real per-base sequencing error rate (</a:t>
            </a:r>
            <a:r>
              <a:rPr lang="en-US" sz="2400" dirty="0" err="1"/>
              <a:t>phred</a:t>
            </a:r>
            <a:r>
              <a:rPr lang="en-US" sz="2400" dirty="0"/>
              <a:t> scores)</a:t>
            </a:r>
            <a:endParaRPr lang="en-US" dirty="0"/>
          </a:p>
        </p:txBody>
      </p:sp>
    </p:spTree>
    <p:extLst>
      <p:ext uri="{BB962C8B-B14F-4D97-AF65-F5344CB8AC3E}">
        <p14:creationId xmlns:p14="http://schemas.microsoft.com/office/powerpoint/2010/main" val="382649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Filter variants</a:t>
            </a:r>
          </a:p>
        </p:txBody>
      </p:sp>
      <p:sp>
        <p:nvSpPr>
          <p:cNvPr id="5" name="TextBox 4"/>
          <p:cNvSpPr txBox="1"/>
          <p:nvPr/>
        </p:nvSpPr>
        <p:spPr>
          <a:xfrm>
            <a:off x="1954052" y="6110094"/>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191586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04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14322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645318" y="2043558"/>
            <a:ext cx="10901363" cy="3016210"/>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=VCFv4.2</a:t>
            </a:r>
          </a:p>
          <a:p>
            <a:r>
              <a:rPr lang="en-GB" sz="1000" dirty="0">
                <a:latin typeface="Courier New" panose="02070309020205020404" pitchFamily="49" charset="0"/>
                <a:cs typeface="Courier New" panose="02070309020205020404" pitchFamily="49" charset="0"/>
              </a:rPr>
              <a:t>##ALT=&lt;ID=</a:t>
            </a:r>
            <a:r>
              <a:rPr lang="en-GB" sz="1000" dirty="0" err="1">
                <a:latin typeface="Courier New" panose="02070309020205020404" pitchFamily="49" charset="0"/>
                <a:cs typeface="Courier New" panose="02070309020205020404" pitchFamily="49" charset="0"/>
              </a:rPr>
              <a:t>NON_REF,Description</a:t>
            </a:r>
            <a:r>
              <a:rPr lang="en-GB" sz="1000" dirty="0">
                <a:latin typeface="Courier New" panose="02070309020205020404" pitchFamily="49" charset="0"/>
                <a:cs typeface="Courier New" panose="02070309020205020404" pitchFamily="49" charset="0"/>
              </a:rPr>
              <a:t>="Represents any possible alternative allele at this location"&gt;</a:t>
            </a:r>
          </a:p>
          <a:p>
            <a:r>
              <a:rPr lang="en-GB" sz="1000" dirty="0">
                <a:latin typeface="Courier New" panose="02070309020205020404" pitchFamily="49" charset="0"/>
                <a:cs typeface="Courier New" panose="02070309020205020404" pitchFamily="49" charset="0"/>
              </a:rPr>
              <a:t>##FILTER=&lt;ID=</a:t>
            </a:r>
            <a:r>
              <a:rPr lang="en-GB" sz="1000" dirty="0" err="1">
                <a:latin typeface="Courier New" panose="02070309020205020404" pitchFamily="49" charset="0"/>
                <a:cs typeface="Courier New" panose="02070309020205020404" pitchFamily="49" charset="0"/>
              </a:rPr>
              <a:t>LowQual,Description</a:t>
            </a:r>
            <a:r>
              <a:rPr lang="en-GB" sz="1000" dirty="0">
                <a:latin typeface="Courier New" panose="02070309020205020404" pitchFamily="49" charset="0"/>
                <a:cs typeface="Courier New" panose="02070309020205020404" pitchFamily="49" charset="0"/>
              </a:rPr>
              <a:t>="Low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AD,Number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R,Type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="Allelic depths for the ref and alt alleles in the order listed"&gt;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="Approximate read depth (reads with MQ=255 or with bad mates are filtered)"&gt;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AC,Number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="Allele count in genotypes,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AN,Number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number of alleles in called genotypes"&gt;</a:t>
            </a:r>
          </a:p>
          <a:p>
            <a:r>
              <a:rPr lang="en-GB" sz="1000" dirty="0">
                <a:latin typeface="Courier New" panose="02070309020205020404" pitchFamily="49" charset="0"/>
                <a:cs typeface="Courier New" panose="02070309020205020404" pitchFamily="49" charset="0"/>
              </a:rPr>
              <a:t>##contig=&lt;ID=2,length=243199373&gt;</a:t>
            </a: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CombineGVCFs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GenotypeGVCFs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HaplotypeCaller</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#CHROM  POS     	ID      REF     ALT     QUAL    FILTER  	INFO    	   FORMAT  	HG00097 	HG00100 	HG00101</a:t>
            </a:r>
          </a:p>
          <a:p>
            <a:r>
              <a:rPr lang="en-GB" sz="1000" dirty="0">
                <a:latin typeface="Courier New" panose="02070309020205020404" pitchFamily="49" charset="0"/>
                <a:cs typeface="Courier New" panose="02070309020205020404" pitchFamily="49" charset="0"/>
              </a:rPr>
              <a:t>2       136045826       .       G       A       167.26  .       AC=1;AF=0.167;AN=6	  GT:AD:DP	0/0:8,0:8	0/0:13,0:13	0/1:1,5:6</a:t>
            </a:r>
          </a:p>
          <a:p>
            <a:r>
              <a:rPr lang="en-GB" sz="1000" dirty="0">
                <a:latin typeface="Courier New" panose="02070309020205020404" pitchFamily="49" charset="0"/>
                <a:cs typeface="Courier New" panose="02070309020205020404" pitchFamily="49" charset="0"/>
              </a:rPr>
              <a:t>2       136046443       .       CGT     C       129.27  .       AC=3;AF=0.500;AN=6	  GT:AD:DP	0/0:8,0:8	0/1:3,1:4	1/1:0,4:4</a:t>
            </a:r>
          </a:p>
          <a:p>
            <a:r>
              <a:rPr lang="en-GB" sz="1000" dirty="0">
                <a:latin typeface="Courier New" panose="02070309020205020404" pitchFamily="49" charset="0"/>
                <a:cs typeface="Courier New" panose="02070309020205020404" pitchFamily="49" charset="0"/>
              </a:rPr>
              <a:t>2       136047387       .       T       C       186.27  .       AC=1;AF=0.167;AN=6	  GT:AD:DP	0/0:6,0:6	0/0:16,0:16	0/1:4,6:10</a:t>
            </a:r>
          </a:p>
          <a:p>
            <a:r>
              <a:rPr lang="en-GB" sz="1000" dirty="0">
                <a:latin typeface="Courier New" panose="02070309020205020404" pitchFamily="49" charset="0"/>
                <a:cs typeface="Courier New" panose="02070309020205020404" pitchFamily="49" charset="0"/>
              </a:rPr>
              <a:t>2       136048649       .       C       G       127.26  .       AC=1;AF=0.167;AN=6	  GT:AD:DP	0/0:13,0:13	0/0:9,0:9	0/1:1,4:5</a:t>
            </a:r>
          </a:p>
          <a:p>
            <a:r>
              <a:rPr lang="en-GB" sz="1000" dirty="0">
                <a:latin typeface="Courier New" panose="02070309020205020404" pitchFamily="49" charset="0"/>
                <a:cs typeface="Courier New" panose="02070309020205020404" pitchFamily="49" charset="0"/>
              </a:rPr>
              <a:t>2       136052318       .       C       T       107.26  .       AC=1;AF=0.167;AN=6	  GT:AD:DP	0/0:7,0:7	0/0:13,0:13	0/1:3,3:6</a:t>
            </a:r>
          </a:p>
        </p:txBody>
      </p:sp>
      <p:sp>
        <p:nvSpPr>
          <p:cNvPr id="4" name="Ned 3">
            <a:extLst>
              <a:ext uri="{FF2B5EF4-FFF2-40B4-BE49-F238E27FC236}">
                <a16:creationId xmlns:a16="http://schemas.microsoft.com/office/drawing/2014/main" id="{C2B36481-F83D-BC46-B39C-0CD0C9F2F8BA}"/>
              </a:ext>
            </a:extLst>
          </p:cNvPr>
          <p:cNvSpPr/>
          <p:nvPr/>
        </p:nvSpPr>
        <p:spPr>
          <a:xfrm>
            <a:off x="8157140" y="370952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9000889"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9896863"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9242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sz="2800" dirty="0"/>
              <a:t>Example: Basic workflow,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4677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normAutofit/>
          </a:bodyPr>
          <a:lstStyle/>
          <a:p>
            <a:r>
              <a:rPr lang="en-GB" dirty="0"/>
              <a:t>Filtering</a:t>
            </a:r>
          </a:p>
        </p:txBody>
      </p:sp>
      <p:sp>
        <p:nvSpPr>
          <p:cNvPr id="6" name="Content Placeholder 1">
            <a:extLst>
              <a:ext uri="{FF2B5EF4-FFF2-40B4-BE49-F238E27FC236}">
                <a16:creationId xmlns:a16="http://schemas.microsoft.com/office/drawing/2014/main" id="{EB0CB523-88E0-97B3-930E-F7F7E966B642}"/>
              </a:ext>
            </a:extLst>
          </p:cNvPr>
          <p:cNvSpPr>
            <a:spLocks noGrp="1"/>
          </p:cNvSpPr>
          <p:nvPr>
            <p:ph idx="1"/>
          </p:nvPr>
        </p:nvSpPr>
        <p:spPr>
          <a:xfrm>
            <a:off x="838200" y="1486801"/>
            <a:ext cx="10515600" cy="4690162"/>
          </a:xfrm>
        </p:spPr>
        <p:txBody>
          <a:bodyPr>
            <a:normAutofit/>
          </a:bodyPr>
          <a:lstStyle/>
          <a:p>
            <a:pPr marL="0" indent="0">
              <a:buNone/>
            </a:pPr>
            <a:r>
              <a:rPr lang="en-GB" dirty="0"/>
              <a:t>Variant quality score recalibration (VQSR): </a:t>
            </a:r>
          </a:p>
          <a:p>
            <a:pPr marL="457200" lvl="1" indent="0">
              <a:buNone/>
            </a:pPr>
            <a:r>
              <a:rPr lang="en-GB" dirty="0"/>
              <a:t>For large data sets ( &gt;1 WGS or &gt;30WES samples)</a:t>
            </a:r>
          </a:p>
          <a:p>
            <a:pPr marL="457200" lvl="1" indent="0">
              <a:buNone/>
            </a:pPr>
            <a:r>
              <a:rPr lang="en-GB" dirty="0"/>
              <a:t>GATK has a machine learning algorithm that can be trained to recognise ”likely false” variants</a:t>
            </a:r>
          </a:p>
          <a:p>
            <a:pPr marL="457200" lvl="1" indent="0">
              <a:buNone/>
            </a:pPr>
            <a:r>
              <a:rPr lang="en-GB" b="1" dirty="0"/>
              <a:t>We do recommend to use VQSR when possible!</a:t>
            </a:r>
          </a:p>
          <a:p>
            <a:pPr marL="0" indent="0">
              <a:buNone/>
            </a:pPr>
            <a:endParaRPr lang="en-GB" dirty="0"/>
          </a:p>
          <a:p>
            <a:pPr marL="0" indent="0">
              <a:buNone/>
            </a:pPr>
            <a:r>
              <a:rPr lang="en-GB" dirty="0"/>
              <a:t>Hard filters:</a:t>
            </a:r>
          </a:p>
          <a:p>
            <a:pPr marL="457200" lvl="1" indent="0">
              <a:buNone/>
            </a:pPr>
            <a:r>
              <a:rPr lang="en-GB" dirty="0"/>
              <a:t>For smaller data sets</a:t>
            </a:r>
          </a:p>
          <a:p>
            <a:pPr marL="457200" lvl="1" indent="0">
              <a:buNone/>
            </a:pPr>
            <a:r>
              <a:rPr lang="en-GB" dirty="0"/>
              <a:t>Hard filters on information in the VCF file </a:t>
            </a:r>
          </a:p>
          <a:p>
            <a:pPr marL="457200" lvl="1" indent="0">
              <a:buNone/>
            </a:pPr>
            <a:r>
              <a:rPr lang="en-GB" dirty="0"/>
              <a:t>For example:</a:t>
            </a:r>
            <a:r>
              <a:rPr lang="en-US" sz="1600" dirty="0"/>
              <a:t> </a:t>
            </a:r>
            <a:r>
              <a:rPr lang="en-US" dirty="0"/>
              <a:t>Flag variants with ”Q &lt; 40.0”</a:t>
            </a:r>
            <a:endParaRPr lang="en-GB" dirty="0"/>
          </a:p>
        </p:txBody>
      </p:sp>
    </p:spTree>
    <p:extLst>
      <p:ext uri="{BB962C8B-B14F-4D97-AF65-F5344CB8AC3E}">
        <p14:creationId xmlns:p14="http://schemas.microsoft.com/office/powerpoint/2010/main" val="123681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p:txBody>
          <a:bodyPr/>
          <a:lstStyle/>
          <a:p>
            <a:r>
              <a:rPr lang="en-GB" dirty="0"/>
              <a:t>GATK’s best practises</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2"/>
          <a:stretch>
            <a:fillRect/>
          </a:stretch>
        </p:blipFill>
        <p:spPr>
          <a:xfrm>
            <a:off x="4133850" y="1472819"/>
            <a:ext cx="3422650" cy="5332283"/>
          </a:xfrm>
          <a:prstGeom prst="rect">
            <a:avLst/>
          </a:prstGeom>
        </p:spPr>
      </p:pic>
    </p:spTree>
    <p:extLst>
      <p:ext uri="{BB962C8B-B14F-4D97-AF65-F5344CB8AC3E}">
        <p14:creationId xmlns:p14="http://schemas.microsoft.com/office/powerpoint/2010/main" val="1843561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1524000" y="1309432"/>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4321316" y="505097"/>
            <a:ext cx="3054041"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7625976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E6C0F4-B543-6E91-C0D9-7361EE84EEA9}"/>
              </a:ext>
            </a:extLst>
          </p:cNvPr>
          <p:cNvPicPr>
            <a:picLocks noChangeAspect="1"/>
          </p:cNvPicPr>
          <p:nvPr/>
        </p:nvPicPr>
        <p:blipFill>
          <a:blip r:embed="rId2"/>
          <a:stretch>
            <a:fillRect/>
          </a:stretch>
        </p:blipFill>
        <p:spPr>
          <a:xfrm>
            <a:off x="1146524" y="1388940"/>
            <a:ext cx="9662991" cy="5029276"/>
          </a:xfrm>
          <a:prstGeom prst="rect">
            <a:avLst/>
          </a:prstGeom>
        </p:spPr>
      </p:pic>
    </p:spTree>
    <p:extLst>
      <p:ext uri="{BB962C8B-B14F-4D97-AF65-F5344CB8AC3E}">
        <p14:creationId xmlns:p14="http://schemas.microsoft.com/office/powerpoint/2010/main" val="3367320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Workflow conventions</a:t>
            </a:r>
          </a:p>
        </p:txBody>
      </p:sp>
      <p:sp>
        <p:nvSpPr>
          <p:cNvPr id="10" name="Shape 571"/>
          <p:cNvSpPr txBox="1">
            <a:spLocks/>
          </p:cNvSpPr>
          <p:nvPr/>
        </p:nvSpPr>
        <p:spPr>
          <a:xfrm>
            <a:off x="2271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sv-SE" sz="2800" dirty="0"/>
          </a:p>
        </p:txBody>
      </p:sp>
      <p:sp>
        <p:nvSpPr>
          <p:cNvPr id="2" name="Content Placeholder 1">
            <a:extLst>
              <a:ext uri="{FF2B5EF4-FFF2-40B4-BE49-F238E27FC236}">
                <a16:creationId xmlns:a16="http://schemas.microsoft.com/office/drawing/2014/main" id="{FD9A5CE9-8067-C1F6-FBD1-03FDD9DAFBC6}"/>
              </a:ext>
            </a:extLst>
          </p:cNvPr>
          <p:cNvSpPr>
            <a:spLocks noGrp="1"/>
          </p:cNvSpPr>
          <p:nvPr>
            <p:ph idx="1"/>
          </p:nvPr>
        </p:nvSpPr>
        <p:spPr>
          <a:xfrm>
            <a:off x="838200" y="1486801"/>
            <a:ext cx="10515600" cy="4690162"/>
          </a:xfrm>
        </p:spPr>
        <p:txBody>
          <a:bodyPr/>
          <a:lstStyle/>
          <a:p>
            <a:pPr marL="457200" indent="-457200">
              <a:buAutoNum type="arabicPeriod"/>
              <a:defRPr sz="1800"/>
            </a:pPr>
            <a:r>
              <a:rPr lang="en-US" sz="2800" dirty="0"/>
              <a:t>Create a new output file in each process</a:t>
            </a:r>
          </a:p>
          <a:p>
            <a:pPr marL="457200" indent="-457200">
              <a:buAutoNum type="arabicPeriod"/>
              <a:defRPr sz="1800"/>
            </a:pPr>
            <a:endParaRPr lang="en-US" dirty="0"/>
          </a:p>
          <a:p>
            <a:pPr marL="457200" indent="-457200">
              <a:buAutoNum type="arabicPeriod"/>
              <a:defRPr sz="1800"/>
            </a:pPr>
            <a:r>
              <a:rPr lang="en-US" sz="2800" dirty="0"/>
              <a:t>Don’t </a:t>
            </a:r>
            <a:r>
              <a:rPr lang="en-US" sz="2800" dirty="0" err="1"/>
              <a:t>over</a:t>
            </a:r>
            <a:r>
              <a:rPr lang="en-US" sz="2800" dirty="0"/>
              <a:t>write the input file</a:t>
            </a:r>
          </a:p>
          <a:p>
            <a:pPr marL="457200" indent="-457200">
              <a:buFont typeface="+mj-lt"/>
              <a:buAutoNum type="arabicPeriod"/>
              <a:defRPr sz="1800"/>
            </a:pPr>
            <a:endParaRPr lang="en-US" sz="2800" dirty="0"/>
          </a:p>
          <a:p>
            <a:pPr marL="457200" indent="-457200">
              <a:buFont typeface="+mj-lt"/>
              <a:buAutoNum type="arabicPeriod"/>
              <a:defRPr sz="1800"/>
            </a:pPr>
            <a:r>
              <a:rPr lang="en-US" sz="2800" dirty="0"/>
              <a:t>Use informative file names</a:t>
            </a:r>
            <a:endParaRPr lang="sv-SE" sz="2800" dirty="0"/>
          </a:p>
          <a:p>
            <a:pPr marL="457200" indent="-457200">
              <a:buFont typeface="+mj-lt"/>
              <a:buAutoNum type="arabicPeriod"/>
              <a:defRPr sz="1800"/>
            </a:pPr>
            <a:endParaRPr lang="sv-SE" sz="2800" dirty="0" err="1"/>
          </a:p>
          <a:p>
            <a:pPr marL="457200" indent="-457200">
              <a:buFont typeface="+mj-lt"/>
              <a:buAutoNum type="arabicPeriod"/>
              <a:defRPr sz="1800"/>
            </a:pPr>
            <a:r>
              <a:rPr lang="sv-SE" sz="2800" dirty="0" err="1"/>
              <a:t>Include</a:t>
            </a:r>
            <a:r>
              <a:rPr lang="sv-SE" sz="2800" dirty="0"/>
              <a:t> information </a:t>
            </a:r>
            <a:r>
              <a:rPr lang="sv-SE" sz="2800" dirty="0" err="1"/>
              <a:t>of</a:t>
            </a:r>
            <a:r>
              <a:rPr lang="sv-SE" sz="2800" dirty="0"/>
              <a:t> the process + sample</a:t>
            </a:r>
          </a:p>
          <a:p>
            <a:pPr marL="457200" indent="-457200">
              <a:buFont typeface="+mj-lt"/>
              <a:buAutoNum type="arabicPeriod"/>
              <a:defRPr sz="1800"/>
            </a:pPr>
            <a:endParaRPr lang="sv-SE" dirty="0"/>
          </a:p>
          <a:p>
            <a:pPr marL="457200" indent="-457200">
              <a:buFont typeface="+mj-lt"/>
              <a:buAutoNum type="arabicPeriod"/>
              <a:defRPr sz="1800"/>
            </a:pPr>
            <a:r>
              <a:rPr lang="sv-SE" sz="2800" dirty="0"/>
              <a:t>Correct name extension e.g. .bam, .vcf, ...</a:t>
            </a:r>
          </a:p>
          <a:p>
            <a:endParaRPr lang="en-SE"/>
          </a:p>
        </p:txBody>
      </p:sp>
    </p:spTree>
    <p:extLst>
      <p:ext uri="{BB962C8B-B14F-4D97-AF65-F5344CB8AC3E}">
        <p14:creationId xmlns:p14="http://schemas.microsoft.com/office/powerpoint/2010/main" val="4188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C224FB64-F927-5F45-B04A-7518DE1DA5A1}"/>
              </a:ext>
            </a:extLst>
          </p:cNvPr>
          <p:cNvSpPr>
            <a:spLocks noGrp="1"/>
          </p:cNvSpPr>
          <p:nvPr>
            <p:ph idx="1"/>
          </p:nvPr>
        </p:nvSpPr>
        <p:spPr/>
        <p:txBody>
          <a:bodyPr/>
          <a:lstStyle/>
          <a:p>
            <a:endParaRPr lang="en-GB"/>
          </a:p>
        </p:txBody>
      </p:sp>
      <p:sp>
        <p:nvSpPr>
          <p:cNvPr id="3" name="Title 2"/>
          <p:cNvSpPr>
            <a:spLocks noGrp="1"/>
          </p:cNvSpPr>
          <p:nvPr>
            <p:ph type="title"/>
          </p:nvPr>
        </p:nvSpPr>
        <p:spPr/>
        <p:txBody>
          <a:bodyPr>
            <a:normAutofit fontScale="90000"/>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2027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2004033"/>
            <a:ext cx="9144000" cy="3765537"/>
          </a:xfrm>
          <a:prstGeom prst="rect">
            <a:avLst/>
          </a:prstGeom>
        </p:spPr>
      </p:pic>
    </p:spTree>
    <p:extLst>
      <p:ext uri="{BB962C8B-B14F-4D97-AF65-F5344CB8AC3E}">
        <p14:creationId xmlns:p14="http://schemas.microsoft.com/office/powerpoint/2010/main" val="2231040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p:txBody>
          <a:bodyPr>
            <a:normAutofit/>
          </a:bodyPr>
          <a:lstStyle/>
          <a:p>
            <a:pPr algn="l"/>
            <a:r>
              <a:rPr lang="en-GB" dirty="0"/>
              <a:t>Basic Variant Calling in one sample</a:t>
            </a:r>
          </a:p>
        </p:txBody>
      </p:sp>
      <p:sp>
        <p:nvSpPr>
          <p:cNvPr id="3" name="Platshållare för text 2">
            <a:extLst>
              <a:ext uri="{FF2B5EF4-FFF2-40B4-BE49-F238E27FC236}">
                <a16:creationId xmlns:a16="http://schemas.microsoft.com/office/drawing/2014/main" id="{C075D794-BFC2-6D40-AA75-2ADF3E1074C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238391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dirty="0"/>
              <a:t>Alignment</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881536"/>
      </p:ext>
    </p:extLst>
  </p:cSld>
  <p:clrMapOvr>
    <a:masterClrMapping/>
  </p:clrMapOvr>
</p:sld>
</file>

<file path=ppt/theme/theme1.xml><?xml version="1.0" encoding="utf-8"?>
<a:theme xmlns:a="http://schemas.openxmlformats.org/drawingml/2006/main" name="SciLifeLab PPT_light">
  <a:themeElements>
    <a:clrScheme name="Custom 1">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BIS-SciLifeLab-PPT-template_May_2021" id="{8132A0F6-077B-DE41-8B9E-E73527FB1689}" vid="{47FDC051-7498-474A-8C1E-398496D50DF5}"/>
    </a:ext>
  </a:extLst>
</a:theme>
</file>

<file path=ppt/theme/theme2.xml><?xml version="1.0" encoding="utf-8"?>
<a:theme xmlns:a="http://schemas.openxmlformats.org/drawingml/2006/main" name="SciLifeLab PPT_dark">
  <a:themeElements>
    <a:clrScheme name="SciLifeLab Colors">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BIS-SciLifeLab-PPT-template_May_2021" id="{8132A0F6-077B-DE41-8B9E-E73527FB1689}" vid="{990F7F5F-A579-614C-BA68-629E84D22E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SciLifeLab PPT_light</Template>
  <TotalTime>11281</TotalTime>
  <Words>5628</Words>
  <Application>Microsoft Macintosh PowerPoint</Application>
  <PresentationFormat>Widescreen</PresentationFormat>
  <Paragraphs>485</Paragraphs>
  <Slides>53</Slides>
  <Notes>32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53</vt:i4>
      </vt:variant>
    </vt:vector>
  </HeadingPairs>
  <TitlesOfParts>
    <vt:vector size="62" baseType="lpstr">
      <vt:lpstr>Arial</vt:lpstr>
      <vt:lpstr>Calibri</vt:lpstr>
      <vt:lpstr>Calibri Light</vt:lpstr>
      <vt:lpstr>Courier</vt:lpstr>
      <vt:lpstr>Courier New</vt:lpstr>
      <vt:lpstr>Helvetica</vt:lpstr>
      <vt:lpstr>Wingdings</vt:lpstr>
      <vt:lpstr>SciLifeLab PPT_light</vt:lpstr>
      <vt:lpstr>SciLifeLab PPT_dark</vt:lpstr>
      <vt:lpstr>Variant-calling Workflow</vt:lpstr>
      <vt:lpstr>Overview</vt:lpstr>
      <vt:lpstr>What is a workflow</vt:lpstr>
      <vt:lpstr>Overview</vt:lpstr>
      <vt:lpstr>Example: Basic workflow, one sample</vt:lpstr>
      <vt:lpstr>Workflow conventions</vt:lpstr>
      <vt:lpstr>GATK’s best practices workflow for germline short variant discovery  </vt:lpstr>
      <vt:lpstr>Basic Variant Calling in one sample</vt:lpstr>
      <vt:lpstr>Alignment</vt:lpstr>
      <vt:lpstr>The reference genome</vt:lpstr>
      <vt:lpstr>Keep track of the reference version!</vt:lpstr>
      <vt:lpstr>Alignment</vt:lpstr>
      <vt:lpstr>Burrows-Wheeler Aligner</vt:lpstr>
      <vt:lpstr>Output from mapping - Sam format</vt:lpstr>
      <vt:lpstr>Convert to Bam </vt:lpstr>
      <vt:lpstr>File indices</vt:lpstr>
      <vt:lpstr>Variant calling</vt:lpstr>
      <vt:lpstr>Genetic variation</vt:lpstr>
      <vt:lpstr>Alignment</vt:lpstr>
      <vt:lpstr>Detecting variants in  reads</vt:lpstr>
      <vt:lpstr>Reference- and alternatve alleles</vt:lpstr>
      <vt:lpstr>Variant Call Format (VCF)</vt:lpstr>
      <vt:lpstr>Variant Call Format (VCF)</vt:lpstr>
      <vt:lpstr>Basic workflow, one sample</vt:lpstr>
      <vt:lpstr>Variant Call Format (VCF)</vt:lpstr>
      <vt:lpstr>Basic variant calling in cohort</vt:lpstr>
      <vt:lpstr>Basic variant calling in cohort</vt:lpstr>
      <vt:lpstr>GVCF Files are valid VCFs with extra information</vt:lpstr>
      <vt:lpstr>Basic variant calling in cohort</vt:lpstr>
      <vt:lpstr>Variant Call Format (VCF)</vt:lpstr>
      <vt:lpstr>Today’s lab</vt:lpstr>
      <vt:lpstr>1000 Genomes data</vt:lpstr>
      <vt:lpstr>The Lactase enzyme </vt:lpstr>
      <vt:lpstr>The Lactase enzyme </vt:lpstr>
      <vt:lpstr>Part 1:  Variant calling in one sample </vt:lpstr>
      <vt:lpstr>Basic variant calling in one sample</vt:lpstr>
      <vt:lpstr>Part 2:  Variant calling in cohort </vt:lpstr>
      <vt:lpstr>Joint variant calling workflow</vt:lpstr>
      <vt:lpstr>Workflow conventions</vt:lpstr>
      <vt:lpstr>Part 3:  Follow GATK best practices for short variant discovery </vt:lpstr>
      <vt:lpstr>PowerPoint Presentation</vt:lpstr>
      <vt:lpstr>GATK’s best practices workflow for germline short variant discovery  </vt:lpstr>
      <vt:lpstr>Mark Duplicates</vt:lpstr>
      <vt:lpstr>Duplicate reads</vt:lpstr>
      <vt:lpstr>PowerPoint Presentation</vt:lpstr>
      <vt:lpstr>Base Quality Score Recalibration (BQSR)</vt:lpstr>
      <vt:lpstr>Base Quality Score Recalibration (BQSR)</vt:lpstr>
      <vt:lpstr>Filter variants</vt:lpstr>
      <vt:lpstr>Variant Call Format (VCF)</vt:lpstr>
      <vt:lpstr>Filtering</vt:lpstr>
      <vt:lpstr>GATK’s best practises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Variant-calling Workflow</dc:title>
  <dc:creator>Malin Larsson</dc:creator>
  <cp:lastModifiedBy>Malin Larsson</cp:lastModifiedBy>
  <cp:revision>22</cp:revision>
  <dcterms:created xsi:type="dcterms:W3CDTF">2022-03-23T14:21:08Z</dcterms:created>
  <dcterms:modified xsi:type="dcterms:W3CDTF">2023-11-13T15:44:43Z</dcterms:modified>
</cp:coreProperties>
</file>